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815" r:id="rId2"/>
    <p:sldMasterId id="2147483834" r:id="rId3"/>
  </p:sldMasterIdLst>
  <p:notesMasterIdLst>
    <p:notesMasterId r:id="rId43"/>
  </p:notesMasterIdLst>
  <p:sldIdLst>
    <p:sldId id="389" r:id="rId4"/>
    <p:sldId id="355" r:id="rId5"/>
    <p:sldId id="654" r:id="rId6"/>
    <p:sldId id="655" r:id="rId7"/>
    <p:sldId id="472" r:id="rId8"/>
    <p:sldId id="473" r:id="rId9"/>
    <p:sldId id="471" r:id="rId10"/>
    <p:sldId id="579" r:id="rId11"/>
    <p:sldId id="269" r:id="rId12"/>
    <p:sldId id="647" r:id="rId13"/>
    <p:sldId id="642" r:id="rId14"/>
    <p:sldId id="689" r:id="rId15"/>
    <p:sldId id="333" r:id="rId16"/>
    <p:sldId id="426" r:id="rId17"/>
    <p:sldId id="425" r:id="rId18"/>
    <p:sldId id="423" r:id="rId19"/>
    <p:sldId id="404" r:id="rId20"/>
    <p:sldId id="461" r:id="rId21"/>
    <p:sldId id="352" r:id="rId22"/>
    <p:sldId id="407" r:id="rId23"/>
    <p:sldId id="408" r:id="rId24"/>
    <p:sldId id="447" r:id="rId25"/>
    <p:sldId id="428" r:id="rId26"/>
    <p:sldId id="580" r:id="rId27"/>
    <p:sldId id="688" r:id="rId28"/>
    <p:sldId id="432" r:id="rId29"/>
    <p:sldId id="431" r:id="rId30"/>
    <p:sldId id="430" r:id="rId31"/>
    <p:sldId id="656" r:id="rId32"/>
    <p:sldId id="581" r:id="rId33"/>
    <p:sldId id="467" r:id="rId34"/>
    <p:sldId id="571" r:id="rId35"/>
    <p:sldId id="691" r:id="rId36"/>
    <p:sldId id="460" r:id="rId37"/>
    <p:sldId id="378" r:id="rId38"/>
    <p:sldId id="470" r:id="rId39"/>
    <p:sldId id="419" r:id="rId40"/>
    <p:sldId id="366" r:id="rId41"/>
    <p:sldId id="360" r:id="rId42"/>
  </p:sldIdLst>
  <p:sldSz cx="14630400" cy="9144000"/>
  <p:notesSz cx="10234613" cy="14662150"/>
  <p:defaultTextStyle>
    <a:defPPr>
      <a:defRPr lang="en-US"/>
    </a:defPPr>
    <a:lvl1pPr algn="l" defTabSz="1357313" rtl="0" fontAlgn="base">
      <a:spcBef>
        <a:spcPct val="0"/>
      </a:spcBef>
      <a:spcAft>
        <a:spcPct val="0"/>
      </a:spcAft>
      <a:defRPr sz="2700" kern="1200">
        <a:solidFill>
          <a:schemeClr val="tx1"/>
        </a:solidFill>
        <a:latin typeface="Arial" pitchFamily="34" charset="0"/>
        <a:ea typeface="+mn-ea"/>
        <a:cs typeface="Arial" pitchFamily="34" charset="0"/>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Default Section" id="{A43FE9AD-0DF0-4835-8056-5F5A4C32BFAD}">
          <p14:sldIdLst>
            <p14:sldId id="389"/>
            <p14:sldId id="355"/>
            <p14:sldId id="654"/>
            <p14:sldId id="655"/>
            <p14:sldId id="472"/>
            <p14:sldId id="473"/>
            <p14:sldId id="471"/>
            <p14:sldId id="579"/>
            <p14:sldId id="269"/>
            <p14:sldId id="647"/>
            <p14:sldId id="642"/>
            <p14:sldId id="689"/>
            <p14:sldId id="333"/>
            <p14:sldId id="426"/>
            <p14:sldId id="425"/>
            <p14:sldId id="423"/>
            <p14:sldId id="404"/>
            <p14:sldId id="461"/>
            <p14:sldId id="352"/>
            <p14:sldId id="407"/>
            <p14:sldId id="408"/>
            <p14:sldId id="447"/>
            <p14:sldId id="428"/>
            <p14:sldId id="580"/>
            <p14:sldId id="688"/>
            <p14:sldId id="432"/>
            <p14:sldId id="431"/>
            <p14:sldId id="430"/>
            <p14:sldId id="656"/>
            <p14:sldId id="581"/>
            <p14:sldId id="467"/>
            <p14:sldId id="571"/>
            <p14:sldId id="691"/>
            <p14:sldId id="460"/>
            <p14:sldId id="378"/>
            <p14:sldId id="470"/>
            <p14:sldId id="419"/>
            <p14:sldId id="366"/>
            <p14:sldId id="360"/>
          </p14:sldIdLst>
        </p14:section>
      </p14:sectionLst>
    </p:ext>
    <p:ext uri="{EFAFB233-063F-42B5-8137-9DF3F51BA10A}">
      <p15:sldGuideLst xmlns:p15="http://schemas.microsoft.com/office/powerpoint/2012/main">
        <p15:guide id="1" orient="horz" pos="2880">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660"/>
  </p:normalViewPr>
  <p:slideViewPr>
    <p:cSldViewPr>
      <p:cViewPr varScale="1">
        <p:scale>
          <a:sx n="73" d="100"/>
          <a:sy n="73" d="100"/>
        </p:scale>
        <p:origin x="658" y="43"/>
      </p:cViewPr>
      <p:guideLst>
        <p:guide orient="horz" pos="2880"/>
        <p:guide pos="4608"/>
      </p:guideLst>
    </p:cSldViewPr>
  </p:slideViewPr>
  <p:notesTextViewPr>
    <p:cViewPr>
      <p:scale>
        <a:sx n="100" d="100"/>
        <a:sy n="100" d="100"/>
      </p:scale>
      <p:origin x="0" y="0"/>
    </p:cViewPr>
  </p:notesTextViewPr>
  <p:sorterViewPr>
    <p:cViewPr>
      <p:scale>
        <a:sx n="66" d="100"/>
        <a:sy n="66" d="100"/>
      </p:scale>
      <p:origin x="0" y="23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434999" cy="733108"/>
          </a:xfrm>
          <a:prstGeom prst="rect">
            <a:avLst/>
          </a:prstGeom>
        </p:spPr>
        <p:txBody>
          <a:bodyPr vert="horz" lIns="138550" tIns="69275" rIns="138550" bIns="69275" rtlCol="0"/>
          <a:lstStyle>
            <a:lvl1pPr algn="l" defTabSz="2058436" fontAlgn="auto">
              <a:spcBef>
                <a:spcPts val="0"/>
              </a:spcBef>
              <a:spcAft>
                <a:spcPts val="0"/>
              </a:spcAft>
              <a:defRPr sz="1800" smtClean="0">
                <a:latin typeface="+mn-lt"/>
                <a:cs typeface="+mn-cs"/>
              </a:defRPr>
            </a:lvl1pPr>
          </a:lstStyle>
          <a:p>
            <a:pPr>
              <a:defRPr/>
            </a:pPr>
            <a:endParaRPr lang="en-US"/>
          </a:p>
        </p:txBody>
      </p:sp>
      <p:sp>
        <p:nvSpPr>
          <p:cNvPr id="3" name="Date Placeholder 2"/>
          <p:cNvSpPr>
            <a:spLocks noGrp="1"/>
          </p:cNvSpPr>
          <p:nvPr>
            <p:ph type="dt" idx="1"/>
          </p:nvPr>
        </p:nvSpPr>
        <p:spPr>
          <a:xfrm>
            <a:off x="5797246" y="1"/>
            <a:ext cx="4434999" cy="733108"/>
          </a:xfrm>
          <a:prstGeom prst="rect">
            <a:avLst/>
          </a:prstGeom>
        </p:spPr>
        <p:txBody>
          <a:bodyPr vert="horz" lIns="138550" tIns="69275" rIns="138550" bIns="69275" rtlCol="0"/>
          <a:lstStyle>
            <a:lvl1pPr algn="r" defTabSz="2058436" fontAlgn="auto">
              <a:spcBef>
                <a:spcPts val="0"/>
              </a:spcBef>
              <a:spcAft>
                <a:spcPts val="0"/>
              </a:spcAft>
              <a:defRPr sz="1800" smtClean="0">
                <a:latin typeface="+mn-lt"/>
                <a:cs typeface="+mn-cs"/>
              </a:defRPr>
            </a:lvl1pPr>
          </a:lstStyle>
          <a:p>
            <a:pPr>
              <a:defRPr/>
            </a:pPr>
            <a:fld id="{C58A56E0-B3E8-42B2-8529-91238AEE8038}" type="datetimeFigureOut">
              <a:rPr lang="en-US"/>
              <a:pPr>
                <a:defRPr/>
              </a:pPr>
              <a:t>6/4/2025</a:t>
            </a:fld>
            <a:endParaRPr lang="en-US"/>
          </a:p>
        </p:txBody>
      </p:sp>
      <p:sp>
        <p:nvSpPr>
          <p:cNvPr id="4" name="Slide Image Placeholder 3"/>
          <p:cNvSpPr>
            <a:spLocks noGrp="1" noRot="1" noChangeAspect="1"/>
          </p:cNvSpPr>
          <p:nvPr>
            <p:ph type="sldImg" idx="2"/>
          </p:nvPr>
        </p:nvSpPr>
        <p:spPr>
          <a:xfrm>
            <a:off x="717550" y="1098550"/>
            <a:ext cx="8799513" cy="5499100"/>
          </a:xfrm>
          <a:prstGeom prst="rect">
            <a:avLst/>
          </a:prstGeom>
          <a:noFill/>
          <a:ln w="12700">
            <a:solidFill>
              <a:prstClr val="black"/>
            </a:solidFill>
          </a:ln>
        </p:spPr>
        <p:txBody>
          <a:bodyPr vert="horz" lIns="138550" tIns="69275" rIns="138550" bIns="69275" rtlCol="0" anchor="ctr"/>
          <a:lstStyle/>
          <a:p>
            <a:pPr lvl="0"/>
            <a:endParaRPr lang="en-US" noProof="0"/>
          </a:p>
        </p:txBody>
      </p:sp>
      <p:sp>
        <p:nvSpPr>
          <p:cNvPr id="5" name="Notes Placeholder 4"/>
          <p:cNvSpPr>
            <a:spLocks noGrp="1"/>
          </p:cNvSpPr>
          <p:nvPr>
            <p:ph type="body" sz="quarter" idx="3"/>
          </p:nvPr>
        </p:nvSpPr>
        <p:spPr>
          <a:xfrm>
            <a:off x="1023462" y="6964522"/>
            <a:ext cx="8187690" cy="6597968"/>
          </a:xfrm>
          <a:prstGeom prst="rect">
            <a:avLst/>
          </a:prstGeom>
        </p:spPr>
        <p:txBody>
          <a:bodyPr vert="horz" lIns="138550" tIns="69275" rIns="138550" bIns="6927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13926498"/>
            <a:ext cx="4434999" cy="733108"/>
          </a:xfrm>
          <a:prstGeom prst="rect">
            <a:avLst/>
          </a:prstGeom>
        </p:spPr>
        <p:txBody>
          <a:bodyPr vert="horz" lIns="138550" tIns="69275" rIns="138550" bIns="69275" rtlCol="0" anchor="b"/>
          <a:lstStyle>
            <a:lvl1pPr algn="l" defTabSz="2058436" fontAlgn="auto">
              <a:spcBef>
                <a:spcPts val="0"/>
              </a:spcBef>
              <a:spcAft>
                <a:spcPts val="0"/>
              </a:spcAft>
              <a:defRPr sz="18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797246" y="13926498"/>
            <a:ext cx="4434999" cy="733108"/>
          </a:xfrm>
          <a:prstGeom prst="rect">
            <a:avLst/>
          </a:prstGeom>
        </p:spPr>
        <p:txBody>
          <a:bodyPr vert="horz" lIns="138550" tIns="69275" rIns="138550" bIns="69275" rtlCol="0" anchor="b"/>
          <a:lstStyle>
            <a:lvl1pPr algn="r" defTabSz="2058436" fontAlgn="auto">
              <a:spcBef>
                <a:spcPts val="0"/>
              </a:spcBef>
              <a:spcAft>
                <a:spcPts val="0"/>
              </a:spcAft>
              <a:defRPr sz="1800" smtClean="0">
                <a:latin typeface="+mn-lt"/>
                <a:cs typeface="+mn-cs"/>
              </a:defRPr>
            </a:lvl1pPr>
          </a:lstStyle>
          <a:p>
            <a:pPr>
              <a:defRPr/>
            </a:pPr>
            <a:fld id="{EB0D09A3-0FBD-4FA9-9BCE-C4503C747B90}" type="slidenum">
              <a:rPr lang="en-US"/>
              <a:pPr>
                <a:defRPr/>
              </a:pPr>
              <a:t>‹#›</a:t>
            </a:fld>
            <a:endParaRPr lang="en-US"/>
          </a:p>
        </p:txBody>
      </p:sp>
    </p:spTree>
    <p:extLst>
      <p:ext uri="{BB962C8B-B14F-4D97-AF65-F5344CB8AC3E}">
        <p14:creationId xmlns:p14="http://schemas.microsoft.com/office/powerpoint/2010/main" val="1390276476"/>
      </p:ext>
    </p:extLst>
  </p:cSld>
  <p:clrMap bg1="lt1" tx1="dk1" bg2="lt2" tx2="dk2" accent1="accent1" accent2="accent2" accent3="accent3" accent4="accent4" accent5="accent5" accent6="accent6" hlink="hlink" folHlink="folHlink"/>
  <p:notesStyle>
    <a:lvl1pPr algn="l" defTabSz="1357313" rtl="0" fontAlgn="base">
      <a:spcBef>
        <a:spcPct val="30000"/>
      </a:spcBef>
      <a:spcAft>
        <a:spcPct val="0"/>
      </a:spcAft>
      <a:defRPr kern="1200">
        <a:solidFill>
          <a:schemeClr val="tx1"/>
        </a:solidFill>
        <a:latin typeface="+mn-lt"/>
        <a:ea typeface="+mn-ea"/>
        <a:cs typeface="+mn-cs"/>
      </a:defRPr>
    </a:lvl1pPr>
    <a:lvl2pPr marL="677863" algn="l" defTabSz="1357313" rtl="0" fontAlgn="base">
      <a:spcBef>
        <a:spcPct val="30000"/>
      </a:spcBef>
      <a:spcAft>
        <a:spcPct val="0"/>
      </a:spcAft>
      <a:defRPr kern="1200">
        <a:solidFill>
          <a:schemeClr val="tx1"/>
        </a:solidFill>
        <a:latin typeface="+mn-lt"/>
        <a:ea typeface="+mn-ea"/>
        <a:cs typeface="+mn-cs"/>
      </a:defRPr>
    </a:lvl2pPr>
    <a:lvl3pPr marL="1357313" algn="l" defTabSz="1357313" rtl="0" fontAlgn="base">
      <a:spcBef>
        <a:spcPct val="30000"/>
      </a:spcBef>
      <a:spcAft>
        <a:spcPct val="0"/>
      </a:spcAft>
      <a:defRPr kern="1200">
        <a:solidFill>
          <a:schemeClr val="tx1"/>
        </a:solidFill>
        <a:latin typeface="+mn-lt"/>
        <a:ea typeface="+mn-ea"/>
        <a:cs typeface="+mn-cs"/>
      </a:defRPr>
    </a:lvl3pPr>
    <a:lvl4pPr marL="2036763" algn="l" defTabSz="1357313" rtl="0" fontAlgn="base">
      <a:spcBef>
        <a:spcPct val="30000"/>
      </a:spcBef>
      <a:spcAft>
        <a:spcPct val="0"/>
      </a:spcAft>
      <a:defRPr kern="1200">
        <a:solidFill>
          <a:schemeClr val="tx1"/>
        </a:solidFill>
        <a:latin typeface="+mn-lt"/>
        <a:ea typeface="+mn-ea"/>
        <a:cs typeface="+mn-cs"/>
      </a:defRPr>
    </a:lvl4pPr>
    <a:lvl5pPr marL="2716213" algn="l" defTabSz="1357313" rtl="0" fontAlgn="base">
      <a:spcBef>
        <a:spcPct val="30000"/>
      </a:spcBef>
      <a:spcAft>
        <a:spcPct val="0"/>
      </a:spcAft>
      <a:defRPr kern="1200">
        <a:solidFill>
          <a:schemeClr val="tx1"/>
        </a:solidFill>
        <a:latin typeface="+mn-lt"/>
        <a:ea typeface="+mn-ea"/>
        <a:cs typeface="+mn-cs"/>
      </a:defRPr>
    </a:lvl5pPr>
    <a:lvl6pPr marL="3396310" algn="l" defTabSz="1358524" rtl="0" eaLnBrk="1" latinLnBrk="0" hangingPunct="1">
      <a:defRPr sz="1800" kern="1200">
        <a:solidFill>
          <a:schemeClr val="tx1"/>
        </a:solidFill>
        <a:latin typeface="+mn-lt"/>
        <a:ea typeface="+mn-ea"/>
        <a:cs typeface="+mn-cs"/>
      </a:defRPr>
    </a:lvl6pPr>
    <a:lvl7pPr marL="4075572" algn="l" defTabSz="1358524" rtl="0" eaLnBrk="1" latinLnBrk="0" hangingPunct="1">
      <a:defRPr sz="1800" kern="1200">
        <a:solidFill>
          <a:schemeClr val="tx1"/>
        </a:solidFill>
        <a:latin typeface="+mn-lt"/>
        <a:ea typeface="+mn-ea"/>
        <a:cs typeface="+mn-cs"/>
      </a:defRPr>
    </a:lvl7pPr>
    <a:lvl8pPr marL="4754834" algn="l" defTabSz="1358524" rtl="0" eaLnBrk="1" latinLnBrk="0" hangingPunct="1">
      <a:defRPr sz="1800" kern="1200">
        <a:solidFill>
          <a:schemeClr val="tx1"/>
        </a:solidFill>
        <a:latin typeface="+mn-lt"/>
        <a:ea typeface="+mn-ea"/>
        <a:cs typeface="+mn-cs"/>
      </a:defRPr>
    </a:lvl8pPr>
    <a:lvl9pPr marL="5434096" algn="l" defTabSz="1358524"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Transwat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784225" y="720725"/>
            <a:ext cx="5759450" cy="3598863"/>
          </a:xfrm>
          <a:ln/>
        </p:spPr>
      </p:sp>
      <p:sp>
        <p:nvSpPr>
          <p:cNvPr id="19459" name="Rectangle 3"/>
          <p:cNvSpPr>
            <a:spLocks noGrp="1" noChangeArrowheads="1"/>
          </p:cNvSpPr>
          <p:nvPr>
            <p:ph type="body" idx="1"/>
          </p:nvPr>
        </p:nvSpPr>
        <p:spPr>
          <a:xfrm>
            <a:off x="733287" y="4561872"/>
            <a:ext cx="5848628" cy="4317485"/>
          </a:xfrm>
          <a:noFill/>
          <a:ln/>
        </p:spPr>
        <p:txBody>
          <a:bodyPr/>
          <a:lstStyle/>
          <a:p>
            <a:endParaRPr lang="en-US"/>
          </a:p>
        </p:txBody>
      </p:sp>
      <p:sp>
        <p:nvSpPr>
          <p:cNvPr id="4" name="Footer Placeholder 3"/>
          <p:cNvSpPr>
            <a:spLocks noGrp="1"/>
          </p:cNvSpPr>
          <p:nvPr>
            <p:ph type="ftr" sz="quarter" idx="10"/>
          </p:nvPr>
        </p:nvSpPr>
        <p:spPr/>
        <p:txBody>
          <a:bodyPr/>
          <a:lstStyle/>
          <a:p>
            <a:pPr>
              <a:defRPr/>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txBox="1">
            <a:spLocks noGrp="1" noChangeArrowheads="1"/>
          </p:cNvSpPr>
          <p:nvPr/>
        </p:nvSpPr>
        <p:spPr bwMode="auto">
          <a:xfrm>
            <a:off x="4144299" y="9119216"/>
            <a:ext cx="3169724" cy="479721"/>
          </a:xfrm>
          <a:prstGeom prst="rect">
            <a:avLst/>
          </a:prstGeom>
          <a:noFill/>
          <a:ln w="9525">
            <a:noFill/>
            <a:miter lim="800000"/>
            <a:headEnd/>
            <a:tailEnd/>
          </a:ln>
        </p:spPr>
        <p:txBody>
          <a:bodyPr lIns="90282" tIns="45141" rIns="90282" bIns="45141" anchor="b"/>
          <a:lstStyle/>
          <a:p>
            <a:pPr algn="r"/>
            <a:fld id="{1948FE62-9D97-46A8-840D-B3672E1F56C5}" type="slidenum">
              <a:rPr lang="en-US" sz="1200">
                <a:latin typeface="Calibri" pitchFamily="34" charset="0"/>
              </a:rPr>
              <a:pPr algn="r"/>
              <a:t>37</a:t>
            </a:fld>
            <a:endParaRPr lang="en-US" sz="1200" dirty="0">
              <a:latin typeface="Calibri" pitchFamily="34" charset="0"/>
            </a:endParaRPr>
          </a:p>
        </p:txBody>
      </p:sp>
      <p:sp>
        <p:nvSpPr>
          <p:cNvPr id="32771" name="Rectangle 2"/>
          <p:cNvSpPr>
            <a:spLocks noGrp="1" noRot="1" noChangeAspect="1" noChangeArrowheads="1" noTextEdit="1"/>
          </p:cNvSpPr>
          <p:nvPr>
            <p:ph type="sldImg"/>
          </p:nvPr>
        </p:nvSpPr>
        <p:spPr>
          <a:xfrm>
            <a:off x="787400" y="720725"/>
            <a:ext cx="5754688" cy="3597275"/>
          </a:xfrm>
          <a:ln/>
        </p:spPr>
      </p:sp>
      <p:sp>
        <p:nvSpPr>
          <p:cNvPr id="32772" name="Rectangle 3"/>
          <p:cNvSpPr>
            <a:spLocks noGrp="1" noChangeArrowheads="1"/>
          </p:cNvSpPr>
          <p:nvPr>
            <p:ph type="body" idx="1"/>
          </p:nvPr>
        </p:nvSpPr>
        <p:spPr>
          <a:xfrm>
            <a:off x="733287" y="4561872"/>
            <a:ext cx="5848628" cy="4317485"/>
          </a:xfrm>
          <a:noFill/>
          <a:ln/>
        </p:spPr>
        <p:txBody>
          <a:bodyPr lIns="90282" tIns="45141" rIns="90282" bIns="45141"/>
          <a:lstStyle/>
          <a:p>
            <a:pPr>
              <a:spcBef>
                <a:spcPct val="0"/>
              </a:spcBef>
            </a:pPr>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0854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1997558" fontAlgn="base">
              <a:spcBef>
                <a:spcPct val="0"/>
              </a:spcBef>
              <a:spcAft>
                <a:spcPct val="0"/>
              </a:spcAft>
            </a:pPr>
            <a:fld id="{FEDEA16C-129B-4B9E-A91B-BCA1CF08623E}" type="slidenum">
              <a:rPr lang="en-US"/>
              <a:pPr defTabSz="1997558" fontAlgn="base">
                <a:spcBef>
                  <a:spcPct val="0"/>
                </a:spcBef>
                <a:spcAft>
                  <a:spcPct val="0"/>
                </a:spcAft>
              </a:pPr>
              <a:t>39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pPr>
              <a:defRPr/>
            </a:pPr>
            <a:endParaRPr lang="en-US"/>
          </a:p>
        </p:txBody>
      </p:sp>
      <p:sp>
        <p:nvSpPr>
          <p:cNvPr id="5" name="Slide Number Placeholder 4"/>
          <p:cNvSpPr>
            <a:spLocks noGrp="1"/>
          </p:cNvSpPr>
          <p:nvPr>
            <p:ph type="sldNum" sz="quarter" idx="5"/>
          </p:nvPr>
        </p:nvSpPr>
        <p:spPr/>
        <p:txBody>
          <a:bodyPr/>
          <a:lstStyle/>
          <a:p>
            <a:pPr>
              <a:defRPr/>
            </a:pPr>
            <a:fld id="{EB0D09A3-0FBD-4FA9-9BCE-C4503C747B90}" type="slidenum">
              <a:rPr lang="en-US" smtClean="0"/>
              <a:pPr>
                <a:defRPr/>
              </a:pPr>
              <a:t>3</a:t>
            </a:fld>
            <a:endParaRPr lang="en-US"/>
          </a:p>
        </p:txBody>
      </p:sp>
    </p:spTree>
    <p:extLst>
      <p:ext uri="{BB962C8B-B14F-4D97-AF65-F5344CB8AC3E}">
        <p14:creationId xmlns:p14="http://schemas.microsoft.com/office/powerpoint/2010/main" val="184856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782638" y="720725"/>
            <a:ext cx="5757862" cy="3598863"/>
          </a:xfrm>
        </p:spPr>
      </p:sp>
      <p:sp>
        <p:nvSpPr>
          <p:cNvPr id="19459" name="Rectangle 3"/>
          <p:cNvSpPr>
            <a:spLocks noGrp="1" noChangeArrowheads="1"/>
          </p:cNvSpPr>
          <p:nvPr>
            <p:ph type="body" idx="1"/>
          </p:nvPr>
        </p:nvSpPr>
        <p:spPr>
          <a:xfrm>
            <a:off x="733289" y="4561876"/>
            <a:ext cx="5848628" cy="4317485"/>
          </a:xfrm>
          <a:noFill/>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137256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Footer Placeholder 3"/>
          <p:cNvSpPr>
            <a:spLocks noGrp="1"/>
          </p:cNvSpPr>
          <p:nvPr>
            <p:ph type="ftr" sz="quarter" idx="4"/>
          </p:nvPr>
        </p:nvSpPr>
        <p:spPr/>
        <p:txBody>
          <a:bodyPr/>
          <a:lstStyle/>
          <a:p>
            <a:r>
              <a:rPr lang="en-US" dirty="0"/>
              <a:t>Transwat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13725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Transwat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884179"/>
            <a:fld id="{5D169038-AE1A-4581-8703-D54FAA9DE9D6}" type="slidenum">
              <a:rPr lang="en-GB" smtClean="0"/>
              <a:pPr defTabSz="884179"/>
              <a:t>12</a:t>
            </a:fld>
            <a:endParaRPr lang="en-GB" dirty="0"/>
          </a:p>
        </p:txBody>
      </p:sp>
      <p:sp>
        <p:nvSpPr>
          <p:cNvPr id="20483" name="Rectangle 2"/>
          <p:cNvSpPr>
            <a:spLocks noGrp="1" noRot="1" noChangeAspect="1" noChangeArrowheads="1" noTextEdit="1"/>
          </p:cNvSpPr>
          <p:nvPr>
            <p:ph type="sldImg"/>
          </p:nvPr>
        </p:nvSpPr>
        <p:spPr>
          <a:xfrm>
            <a:off x="777875" y="719138"/>
            <a:ext cx="5759450" cy="3600450"/>
          </a:xfrm>
          <a:ln/>
        </p:spPr>
      </p:sp>
      <p:sp>
        <p:nvSpPr>
          <p:cNvPr id="20484" name="Rectangle 3"/>
          <p:cNvSpPr>
            <a:spLocks noGrp="1" noChangeArrowheads="1"/>
          </p:cNvSpPr>
          <p:nvPr>
            <p:ph type="body" idx="1"/>
          </p:nvPr>
        </p:nvSpPr>
        <p:spPr>
          <a:xfrm>
            <a:off x="974577" y="4559610"/>
            <a:ext cx="5366050" cy="4322011"/>
          </a:xfrm>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B0D09A3-0FBD-4FA9-9BCE-C4503C747B90}" type="slidenum">
              <a:rPr lang="en-US" smtClean="0"/>
              <a:pPr>
                <a:defRPr/>
              </a:pPr>
              <a:t>31</a:t>
            </a:fld>
            <a:endParaRPr lang="en-US"/>
          </a:p>
        </p:txBody>
      </p:sp>
      <p:sp>
        <p:nvSpPr>
          <p:cNvPr id="5" name="Footer Placeholder 4"/>
          <p:cNvSpPr>
            <a:spLocks noGrp="1"/>
          </p:cNvSpPr>
          <p:nvPr>
            <p:ph type="ftr" sz="quarter" idx="11"/>
          </p:nvPr>
        </p:nvSpPr>
        <p:spPr/>
        <p:txBody>
          <a:bodyPr/>
          <a:lstStyle/>
          <a:p>
            <a:pPr>
              <a:defRPr/>
            </a:pPr>
            <a:endParaRPr lang="en-US"/>
          </a:p>
        </p:txBody>
      </p:sp>
    </p:spTree>
    <p:extLst>
      <p:ext uri="{BB962C8B-B14F-4D97-AF65-F5344CB8AC3E}">
        <p14:creationId xmlns:p14="http://schemas.microsoft.com/office/powerpoint/2010/main" val="455808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6288" y="719138"/>
            <a:ext cx="5762625" cy="3602037"/>
          </a:xfrm>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endParaRPr lang="en-US"/>
          </a:p>
        </p:txBody>
      </p:sp>
      <p:sp>
        <p:nvSpPr>
          <p:cNvPr id="5" name="Slide Number Placeholder 4"/>
          <p:cNvSpPr>
            <a:spLocks noGrp="1"/>
          </p:cNvSpPr>
          <p:nvPr>
            <p:ph type="sldNum" sz="quarter" idx="11"/>
          </p:nvPr>
        </p:nvSpPr>
        <p:spPr/>
        <p:txBody>
          <a:bodyPr/>
          <a:lstStyle/>
          <a:p>
            <a:pPr>
              <a:defRPr/>
            </a:pPr>
            <a:fld id="{EB0D09A3-0FBD-4FA9-9BCE-C4503C747B90}" type="slidenum">
              <a:rPr lang="en-US" smtClean="0"/>
              <a:pPr>
                <a:defRPr/>
              </a:pPr>
              <a:t>32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pPr defTabSz="884179"/>
            <a:fld id="{5D169038-AE1A-4581-8703-D54FAA9DE9D6}" type="slidenum">
              <a:rPr lang="en-GB" smtClean="0">
                <a:solidFill>
                  <a:prstClr val="black"/>
                </a:solidFill>
              </a:rPr>
              <a:pPr defTabSz="884179"/>
              <a:t>33</a:t>
            </a:fld>
            <a:endParaRPr lang="en-GB" dirty="0">
              <a:solidFill>
                <a:prstClr val="black"/>
              </a:solidFill>
            </a:endParaRPr>
          </a:p>
        </p:txBody>
      </p:sp>
      <p:sp>
        <p:nvSpPr>
          <p:cNvPr id="20483" name="Rectangle 2"/>
          <p:cNvSpPr>
            <a:spLocks noGrp="1" noRot="1" noChangeAspect="1" noChangeArrowheads="1" noTextEdit="1"/>
          </p:cNvSpPr>
          <p:nvPr>
            <p:ph type="sldImg"/>
          </p:nvPr>
        </p:nvSpPr>
        <p:spPr>
          <a:xfrm>
            <a:off x="777875" y="719138"/>
            <a:ext cx="5759450" cy="3600450"/>
          </a:xfrm>
          <a:ln/>
        </p:spPr>
      </p:sp>
      <p:sp>
        <p:nvSpPr>
          <p:cNvPr id="20484" name="Rectangle 3"/>
          <p:cNvSpPr>
            <a:spLocks noGrp="1" noChangeArrowheads="1"/>
          </p:cNvSpPr>
          <p:nvPr>
            <p:ph type="body" idx="1"/>
          </p:nvPr>
        </p:nvSpPr>
        <p:spPr>
          <a:xfrm>
            <a:off x="974577" y="4559610"/>
            <a:ext cx="5366050" cy="4322011"/>
          </a:xfrm>
          <a:noFill/>
          <a:ln/>
        </p:spPr>
        <p:txBody>
          <a:bodyPr/>
          <a:lstStyle/>
          <a:p>
            <a:pPr eaLnBrk="1" hangingPunct="1"/>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840568"/>
            <a:ext cx="12435840" cy="1960033"/>
          </a:xfrm>
        </p:spPr>
        <p:txBody>
          <a:bodyPr/>
          <a:lstStyle/>
          <a:p>
            <a:r>
              <a:rPr lang="en-US"/>
              <a:t>Click to edit Master title style</a:t>
            </a:r>
          </a:p>
        </p:txBody>
      </p:sp>
      <p:sp>
        <p:nvSpPr>
          <p:cNvPr id="3" name="Subtitle 2"/>
          <p:cNvSpPr>
            <a:spLocks noGrp="1"/>
          </p:cNvSpPr>
          <p:nvPr>
            <p:ph type="subTitle" idx="1"/>
          </p:nvPr>
        </p:nvSpPr>
        <p:spPr>
          <a:xfrm>
            <a:off x="2194560" y="5181600"/>
            <a:ext cx="10241280" cy="2336800"/>
          </a:xfrm>
        </p:spPr>
        <p:txBody>
          <a:bodyPr/>
          <a:lstStyle>
            <a:lvl1pPr marL="0" indent="0" algn="ctr">
              <a:buNone/>
              <a:defRPr>
                <a:solidFill>
                  <a:schemeClr val="tx1">
                    <a:tint val="75000"/>
                  </a:schemeClr>
                </a:solidFill>
              </a:defRPr>
            </a:lvl1pPr>
            <a:lvl2pPr marL="679262" indent="0" algn="ctr">
              <a:buNone/>
              <a:defRPr>
                <a:solidFill>
                  <a:schemeClr val="tx1">
                    <a:tint val="75000"/>
                  </a:schemeClr>
                </a:solidFill>
              </a:defRPr>
            </a:lvl2pPr>
            <a:lvl3pPr marL="1358524" indent="0" algn="ctr">
              <a:buNone/>
              <a:defRPr>
                <a:solidFill>
                  <a:schemeClr val="tx1">
                    <a:tint val="75000"/>
                  </a:schemeClr>
                </a:solidFill>
              </a:defRPr>
            </a:lvl3pPr>
            <a:lvl4pPr marL="2037786" indent="0" algn="ctr">
              <a:buNone/>
              <a:defRPr>
                <a:solidFill>
                  <a:schemeClr val="tx1">
                    <a:tint val="75000"/>
                  </a:schemeClr>
                </a:solidFill>
              </a:defRPr>
            </a:lvl4pPr>
            <a:lvl5pPr marL="2717048" indent="0" algn="ctr">
              <a:buNone/>
              <a:defRPr>
                <a:solidFill>
                  <a:schemeClr val="tx1">
                    <a:tint val="75000"/>
                  </a:schemeClr>
                </a:solidFill>
              </a:defRPr>
            </a:lvl5pPr>
            <a:lvl6pPr marL="3396310" indent="0" algn="ctr">
              <a:buNone/>
              <a:defRPr>
                <a:solidFill>
                  <a:schemeClr val="tx1">
                    <a:tint val="75000"/>
                  </a:schemeClr>
                </a:solidFill>
              </a:defRPr>
            </a:lvl6pPr>
            <a:lvl7pPr marL="4075572" indent="0" algn="ctr">
              <a:buNone/>
              <a:defRPr>
                <a:solidFill>
                  <a:schemeClr val="tx1">
                    <a:tint val="75000"/>
                  </a:schemeClr>
                </a:solidFill>
              </a:defRPr>
            </a:lvl7pPr>
            <a:lvl8pPr marL="4754834" indent="0" algn="ctr">
              <a:buNone/>
              <a:defRPr>
                <a:solidFill>
                  <a:schemeClr val="tx1">
                    <a:tint val="75000"/>
                  </a:schemeClr>
                </a:solidFill>
              </a:defRPr>
            </a:lvl8pPr>
            <a:lvl9pPr marL="54340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2AB5D7-AF11-4D44-ABFF-E113DFC040F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52BBAD1-A7D3-4364-913B-7852F7F8C43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66185"/>
            <a:ext cx="329184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66185"/>
            <a:ext cx="963168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F27FBE-8862-4323-9A17-6FAD2A5FD59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Rectangle 3"/>
          <p:cNvSpPr/>
          <p:nvPr userDrawn="1"/>
        </p:nvSpPr>
        <p:spPr>
          <a:xfrm>
            <a:off x="0" y="8894763"/>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a:solidFill>
                <a:schemeClr val="bg1">
                  <a:lumMod val="50000"/>
                </a:schemeClr>
              </a:solidFill>
            </a:endParaRPr>
          </a:p>
        </p:txBody>
      </p:sp>
      <p:sp>
        <p:nvSpPr>
          <p:cNvPr id="11" name="Title 1"/>
          <p:cNvSpPr>
            <a:spLocks noGrp="1"/>
          </p:cNvSpPr>
          <p:nvPr>
            <p:ph type="title"/>
          </p:nvPr>
        </p:nvSpPr>
        <p:spPr>
          <a:xfrm>
            <a:off x="264160" y="2"/>
            <a:ext cx="1316736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71063CC3-8B7B-4B7F-A313-87227E6155FB}"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Rectangle 3"/>
          <p:cNvSpPr/>
          <p:nvPr userDrawn="1"/>
        </p:nvSpPr>
        <p:spPr>
          <a:xfrm>
            <a:off x="0" y="8894763"/>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a:solidFill>
                <a:schemeClr val="bg1">
                  <a:lumMod val="50000"/>
                </a:schemeClr>
              </a:solidFill>
            </a:endParaRPr>
          </a:p>
        </p:txBody>
      </p:sp>
      <p:sp>
        <p:nvSpPr>
          <p:cNvPr id="11" name="Title 1"/>
          <p:cNvSpPr>
            <a:spLocks noGrp="1"/>
          </p:cNvSpPr>
          <p:nvPr>
            <p:ph type="title"/>
          </p:nvPr>
        </p:nvSpPr>
        <p:spPr>
          <a:xfrm>
            <a:off x="264160" y="2"/>
            <a:ext cx="1316736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A60EE9FB-A275-470A-BB61-962D504AF681}"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4" name="Rectangle 3"/>
          <p:cNvSpPr/>
          <p:nvPr userDrawn="1"/>
        </p:nvSpPr>
        <p:spPr>
          <a:xfrm>
            <a:off x="0" y="8894763"/>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a:solidFill>
                <a:schemeClr val="bg1">
                  <a:lumMod val="50000"/>
                </a:schemeClr>
              </a:solidFill>
            </a:endParaRPr>
          </a:p>
        </p:txBody>
      </p:sp>
      <p:sp>
        <p:nvSpPr>
          <p:cNvPr id="11" name="Title 1"/>
          <p:cNvSpPr>
            <a:spLocks noGrp="1"/>
          </p:cNvSpPr>
          <p:nvPr>
            <p:ph type="title"/>
          </p:nvPr>
        </p:nvSpPr>
        <p:spPr>
          <a:xfrm>
            <a:off x="264160" y="2"/>
            <a:ext cx="1316736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720910EF-473F-4B11-B924-71FEC591B047}"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812800"/>
            <a:ext cx="12435840" cy="1524000"/>
          </a:xfrm>
        </p:spPr>
        <p:txBody>
          <a:bodyPr/>
          <a:lstStyle/>
          <a:p>
            <a:r>
              <a:rPr lang="en-US"/>
              <a:t>Click to edit Master title style</a:t>
            </a:r>
          </a:p>
        </p:txBody>
      </p:sp>
      <p:sp>
        <p:nvSpPr>
          <p:cNvPr id="3" name="Text Placeholder 2"/>
          <p:cNvSpPr>
            <a:spLocks noGrp="1"/>
          </p:cNvSpPr>
          <p:nvPr>
            <p:ph type="body" sz="half" idx="1"/>
          </p:nvPr>
        </p:nvSpPr>
        <p:spPr>
          <a:xfrm>
            <a:off x="109728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62000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
        <p:nvSpPr>
          <p:cNvPr id="6" name="Slide Number Placeholder 5"/>
          <p:cNvSpPr>
            <a:spLocks noGrp="1"/>
          </p:cNvSpPr>
          <p:nvPr>
            <p:ph type="sldNum" sz="quarter" idx="10"/>
          </p:nvPr>
        </p:nvSpPr>
        <p:spPr>
          <a:xfrm>
            <a:off x="10485444" y="8475669"/>
            <a:ext cx="3413125" cy="485775"/>
          </a:xfrm>
        </p:spPr>
        <p:txBody>
          <a:bodyPr/>
          <a:lstStyle>
            <a:lvl1pPr>
              <a:defRPr/>
            </a:lvl1pPr>
          </a:lstStyle>
          <a:p>
            <a:pPr>
              <a:defRPr/>
            </a:pPr>
            <a:fld id="{3D215C46-7DA2-4238-A8F5-07CDC90E1748}" type="slidenum">
              <a:rPr lang="en-US"/>
              <a:pPr>
                <a:defRPr/>
              </a:pPr>
              <a:t>‹#›</a:t>
            </a:fld>
            <a:endParaRPr lang="en-US"/>
          </a:p>
        </p:txBody>
      </p:sp>
    </p:spTree>
    <p:extLst>
      <p:ext uri="{BB962C8B-B14F-4D97-AF65-F5344CB8AC3E}">
        <p14:creationId xmlns:p14="http://schemas.microsoft.com/office/powerpoint/2010/main" val="439788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Rectangle 1"/>
          <p:cNvSpPr/>
          <p:nvPr userDrawn="1"/>
        </p:nvSpPr>
        <p:spPr>
          <a:xfrm>
            <a:off x="0" y="8894764"/>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35" tIns="67917" rIns="135835" bIns="67917" anchor="ctr"/>
          <a:lstStyle/>
          <a:p>
            <a:pPr algn="ctr" defTabSz="1358356" fontAlgn="auto">
              <a:spcBef>
                <a:spcPts val="0"/>
              </a:spcBef>
              <a:spcAft>
                <a:spcPts val="0"/>
              </a:spcAft>
              <a:defRPr/>
            </a:pPr>
            <a:endParaRPr lang="en-US" dirty="0">
              <a:solidFill>
                <a:schemeClr val="bg1">
                  <a:lumMod val="50000"/>
                </a:schemeClr>
              </a:solidFill>
            </a:endParaRPr>
          </a:p>
        </p:txBody>
      </p:sp>
      <p:sp>
        <p:nvSpPr>
          <p:cNvPr id="3" name="Slide Number Placeholder 5"/>
          <p:cNvSpPr>
            <a:spLocks noGrp="1"/>
          </p:cNvSpPr>
          <p:nvPr>
            <p:ph type="sldNum" sz="quarter" idx="10"/>
          </p:nvPr>
        </p:nvSpPr>
        <p:spPr>
          <a:xfrm>
            <a:off x="10485439" y="8475665"/>
            <a:ext cx="3413125" cy="485775"/>
          </a:xfrm>
        </p:spPr>
        <p:txBody>
          <a:bodyPr/>
          <a:lstStyle>
            <a:lvl1pPr>
              <a:defRPr/>
            </a:lvl1pPr>
          </a:lstStyle>
          <a:p>
            <a:pPr>
              <a:defRPr/>
            </a:pPr>
            <a:fld id="{3D215C46-7DA2-4238-A8F5-07CDC90E1748}" type="slidenum">
              <a:rPr lang="en-US"/>
              <a:pPr>
                <a:defRPr/>
              </a:pPr>
              <a:t>‹#›</a:t>
            </a:fld>
            <a:endParaRPr lang="en-US"/>
          </a:p>
        </p:txBody>
      </p:sp>
    </p:spTree>
    <p:extLst>
      <p:ext uri="{BB962C8B-B14F-4D97-AF65-F5344CB8AC3E}">
        <p14:creationId xmlns:p14="http://schemas.microsoft.com/office/powerpoint/2010/main" val="30974220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77903" y="478367"/>
            <a:ext cx="12674600" cy="609600"/>
          </a:xfrm>
        </p:spPr>
        <p:txBody>
          <a:bodyPr/>
          <a:lstStyle/>
          <a:p>
            <a:r>
              <a:rPr lang="en-US"/>
              <a:t>Click to edit Master title style</a:t>
            </a:r>
          </a:p>
        </p:txBody>
      </p:sp>
      <p:sp>
        <p:nvSpPr>
          <p:cNvPr id="3" name="Content Placeholder 2"/>
          <p:cNvSpPr>
            <a:spLocks noGrp="1"/>
          </p:cNvSpPr>
          <p:nvPr>
            <p:ph sz="half" idx="1"/>
          </p:nvPr>
        </p:nvSpPr>
        <p:spPr>
          <a:xfrm>
            <a:off x="977901" y="2133600"/>
            <a:ext cx="6215379"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437122" y="2133600"/>
            <a:ext cx="6215381" cy="279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437122" y="5130800"/>
            <a:ext cx="6215381" cy="279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4"/>
          <p:cNvSpPr>
            <a:spLocks noGrp="1" noChangeArrowheads="1"/>
          </p:cNvSpPr>
          <p:nvPr>
            <p:ph type="sldNum" sz="quarter" idx="10"/>
          </p:nvPr>
        </p:nvSpPr>
        <p:spPr>
          <a:ln/>
        </p:spPr>
        <p:txBody>
          <a:bodyPr/>
          <a:lstStyle>
            <a:lvl1pPr>
              <a:defRPr/>
            </a:lvl1pPr>
          </a:lstStyle>
          <a:p>
            <a:pPr>
              <a:defRPr/>
            </a:pPr>
            <a:fld id="{1C60A5B7-01C7-4E8F-ACC4-E5650803C559}" type="slidenum">
              <a:rPr lang="en-US"/>
              <a:pPr>
                <a:defRPr/>
              </a:pPr>
              <a:t>‹#›</a:t>
            </a:fld>
            <a:endParaRPr lang="en-US"/>
          </a:p>
        </p:txBody>
      </p:sp>
      <p:sp>
        <p:nvSpPr>
          <p:cNvPr id="7" name="Rectangle 64"/>
          <p:cNvSpPr>
            <a:spLocks noGrp="1" noChangeArrowheads="1"/>
          </p:cNvSpPr>
          <p:nvPr>
            <p:ph type="dt" sz="half" idx="11"/>
          </p:nvPr>
        </p:nvSpPr>
        <p:spPr>
          <a:ln/>
        </p:spPr>
        <p:txBody>
          <a:bodyPr/>
          <a:lstStyle>
            <a:lvl1pPr>
              <a:defRPr/>
            </a:lvl1pPr>
          </a:lstStyle>
          <a:p>
            <a:pPr>
              <a:defRPr/>
            </a:pPr>
            <a:endParaRPr lang="en-US"/>
          </a:p>
        </p:txBody>
      </p:sp>
      <p:sp>
        <p:nvSpPr>
          <p:cNvPr id="8" name="Rectangle 65"/>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3106073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812800"/>
            <a:ext cx="12435840" cy="1524000"/>
          </a:xfrm>
        </p:spPr>
        <p:txBody>
          <a:bodyPr/>
          <a:lstStyle/>
          <a:p>
            <a:r>
              <a:rPr lang="en-US"/>
              <a:t>Click to edit Master title style</a:t>
            </a:r>
          </a:p>
        </p:txBody>
      </p:sp>
      <p:sp>
        <p:nvSpPr>
          <p:cNvPr id="3" name="Text Placeholder 2"/>
          <p:cNvSpPr>
            <a:spLocks noGrp="1"/>
          </p:cNvSpPr>
          <p:nvPr>
            <p:ph type="body" sz="half" idx="1"/>
          </p:nvPr>
        </p:nvSpPr>
        <p:spPr>
          <a:xfrm>
            <a:off x="109728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620000" y="2641600"/>
            <a:ext cx="6278880" cy="284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620000" y="5689600"/>
            <a:ext cx="6278880" cy="284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0" y="8894764"/>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35" tIns="67917" rIns="135835" bIns="67917" anchor="ctr"/>
          <a:lstStyle/>
          <a:p>
            <a:pPr algn="ctr" defTabSz="1358356" fontAlgn="auto">
              <a:spcBef>
                <a:spcPts val="0"/>
              </a:spcBef>
              <a:spcAft>
                <a:spcPts val="0"/>
              </a:spcAft>
              <a:defRPr/>
            </a:pPr>
            <a:endParaRPr lang="en-US" dirty="0">
              <a:solidFill>
                <a:schemeClr val="bg1">
                  <a:lumMod val="50000"/>
                </a:schemeClr>
              </a:solidFill>
            </a:endParaRPr>
          </a:p>
        </p:txBody>
      </p:sp>
      <p:sp>
        <p:nvSpPr>
          <p:cNvPr id="7" name="Slide Number Placeholder 5"/>
          <p:cNvSpPr>
            <a:spLocks noGrp="1"/>
          </p:cNvSpPr>
          <p:nvPr>
            <p:ph type="sldNum" sz="quarter" idx="10"/>
          </p:nvPr>
        </p:nvSpPr>
        <p:spPr>
          <a:xfrm>
            <a:off x="10485439" y="8475665"/>
            <a:ext cx="3413125" cy="485775"/>
          </a:xfrm>
        </p:spPr>
        <p:txBody>
          <a:bodyPr/>
          <a:lstStyle>
            <a:lvl1pPr>
              <a:defRPr/>
            </a:lvl1pPr>
          </a:lstStyle>
          <a:p>
            <a:pPr>
              <a:defRPr/>
            </a:pPr>
            <a:fld id="{3D215C46-7DA2-4238-A8F5-07CDC90E1748}" type="slidenum">
              <a:rPr lang="en-US"/>
              <a:pPr>
                <a:defRPr/>
              </a:pPr>
              <a:t>‹#›</a:t>
            </a:fld>
            <a:endParaRPr lang="en-US"/>
          </a:p>
        </p:txBody>
      </p:sp>
    </p:spTree>
    <p:extLst>
      <p:ext uri="{BB962C8B-B14F-4D97-AF65-F5344CB8AC3E}">
        <p14:creationId xmlns:p14="http://schemas.microsoft.com/office/powerpoint/2010/main" val="33602320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840573"/>
            <a:ext cx="12435840" cy="1960033"/>
          </a:xfrm>
        </p:spPr>
        <p:txBody>
          <a:bodyPr/>
          <a:lstStyle/>
          <a:p>
            <a:r>
              <a:rPr lang="en-US"/>
              <a:t>Click to edit Master title style</a:t>
            </a:r>
          </a:p>
        </p:txBody>
      </p:sp>
      <p:sp>
        <p:nvSpPr>
          <p:cNvPr id="3" name="Subtitle 2"/>
          <p:cNvSpPr>
            <a:spLocks noGrp="1"/>
          </p:cNvSpPr>
          <p:nvPr>
            <p:ph type="subTitle" idx="1"/>
          </p:nvPr>
        </p:nvSpPr>
        <p:spPr>
          <a:xfrm>
            <a:off x="2194560" y="5181600"/>
            <a:ext cx="10241280" cy="2336800"/>
          </a:xfrm>
        </p:spPr>
        <p:txBody>
          <a:bodyPr/>
          <a:lstStyle>
            <a:lvl1pPr marL="0" indent="0" algn="ctr">
              <a:buNone/>
              <a:defRPr>
                <a:solidFill>
                  <a:schemeClr val="tx1">
                    <a:tint val="75000"/>
                  </a:schemeClr>
                </a:solidFill>
              </a:defRPr>
            </a:lvl1pPr>
            <a:lvl2pPr marL="678925" indent="0" algn="ctr">
              <a:buNone/>
              <a:defRPr>
                <a:solidFill>
                  <a:schemeClr val="tx1">
                    <a:tint val="75000"/>
                  </a:schemeClr>
                </a:solidFill>
              </a:defRPr>
            </a:lvl2pPr>
            <a:lvl3pPr marL="1357851" indent="0" algn="ctr">
              <a:buNone/>
              <a:defRPr>
                <a:solidFill>
                  <a:schemeClr val="tx1">
                    <a:tint val="75000"/>
                  </a:schemeClr>
                </a:solidFill>
              </a:defRPr>
            </a:lvl3pPr>
            <a:lvl4pPr marL="2036776" indent="0" algn="ctr">
              <a:buNone/>
              <a:defRPr>
                <a:solidFill>
                  <a:schemeClr val="tx1">
                    <a:tint val="75000"/>
                  </a:schemeClr>
                </a:solidFill>
              </a:defRPr>
            </a:lvl4pPr>
            <a:lvl5pPr marL="2715702" indent="0" algn="ctr">
              <a:buNone/>
              <a:defRPr>
                <a:solidFill>
                  <a:schemeClr val="tx1">
                    <a:tint val="75000"/>
                  </a:schemeClr>
                </a:solidFill>
              </a:defRPr>
            </a:lvl5pPr>
            <a:lvl6pPr marL="3394628" indent="0" algn="ctr">
              <a:buNone/>
              <a:defRPr>
                <a:solidFill>
                  <a:schemeClr val="tx1">
                    <a:tint val="75000"/>
                  </a:schemeClr>
                </a:solidFill>
              </a:defRPr>
            </a:lvl6pPr>
            <a:lvl7pPr marL="4073552" indent="0" algn="ctr">
              <a:buNone/>
              <a:defRPr>
                <a:solidFill>
                  <a:schemeClr val="tx1">
                    <a:tint val="75000"/>
                  </a:schemeClr>
                </a:solidFill>
              </a:defRPr>
            </a:lvl7pPr>
            <a:lvl8pPr marL="4752476" indent="0" algn="ctr">
              <a:buNone/>
              <a:defRPr>
                <a:solidFill>
                  <a:schemeClr val="tx1">
                    <a:tint val="75000"/>
                  </a:schemeClr>
                </a:solidFill>
              </a:defRPr>
            </a:lvl8pPr>
            <a:lvl9pPr marL="543140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12AB5D7-AF11-4D44-ABFF-E113DFC040FF}" type="slidenum">
              <a:rPr lang="en-US" smtClean="0"/>
              <a:pPr>
                <a:defRPr/>
              </a:pPr>
              <a:t>‹#›</a:t>
            </a:fld>
            <a:endParaRPr lang="en-US"/>
          </a:p>
        </p:txBody>
      </p:sp>
    </p:spTree>
    <p:extLst>
      <p:ext uri="{BB962C8B-B14F-4D97-AF65-F5344CB8AC3E}">
        <p14:creationId xmlns:p14="http://schemas.microsoft.com/office/powerpoint/2010/main" val="3845251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5D49D2-428E-41A8-93CF-FD9E7B7C647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65D49D2-428E-41A8-93CF-FD9E7B7C6473}" type="slidenum">
              <a:rPr lang="en-US" smtClean="0"/>
              <a:pPr>
                <a:defRPr/>
              </a:pPr>
              <a:t>‹#›</a:t>
            </a:fld>
            <a:endParaRPr lang="en-US"/>
          </a:p>
        </p:txBody>
      </p:sp>
    </p:spTree>
    <p:extLst>
      <p:ext uri="{BB962C8B-B14F-4D97-AF65-F5344CB8AC3E}">
        <p14:creationId xmlns:p14="http://schemas.microsoft.com/office/powerpoint/2010/main" val="775609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875867"/>
            <a:ext cx="12435840" cy="1816100"/>
          </a:xfrm>
        </p:spPr>
        <p:txBody>
          <a:bodyPr anchor="t"/>
          <a:lstStyle>
            <a:lvl1pPr algn="l">
              <a:defRPr sz="5900" b="1" cap="all"/>
            </a:lvl1pPr>
          </a:lstStyle>
          <a:p>
            <a:r>
              <a:rPr lang="en-US"/>
              <a:t>Click to edit Master title style</a:t>
            </a:r>
          </a:p>
        </p:txBody>
      </p:sp>
      <p:sp>
        <p:nvSpPr>
          <p:cNvPr id="3" name="Text Placeholder 2"/>
          <p:cNvSpPr>
            <a:spLocks noGrp="1"/>
          </p:cNvSpPr>
          <p:nvPr>
            <p:ph type="body" idx="1"/>
          </p:nvPr>
        </p:nvSpPr>
        <p:spPr>
          <a:xfrm>
            <a:off x="1155701" y="3875624"/>
            <a:ext cx="12435840" cy="2000249"/>
          </a:xfrm>
        </p:spPr>
        <p:txBody>
          <a:bodyPr anchor="b"/>
          <a:lstStyle>
            <a:lvl1pPr marL="0" indent="0">
              <a:buNone/>
              <a:defRPr sz="3000">
                <a:solidFill>
                  <a:schemeClr val="tx1">
                    <a:tint val="75000"/>
                  </a:schemeClr>
                </a:solidFill>
              </a:defRPr>
            </a:lvl1pPr>
            <a:lvl2pPr marL="678925" indent="0">
              <a:buNone/>
              <a:defRPr sz="2700">
                <a:solidFill>
                  <a:schemeClr val="tx1">
                    <a:tint val="75000"/>
                  </a:schemeClr>
                </a:solidFill>
              </a:defRPr>
            </a:lvl2pPr>
            <a:lvl3pPr marL="1357851" indent="0">
              <a:buNone/>
              <a:defRPr sz="2400">
                <a:solidFill>
                  <a:schemeClr val="tx1">
                    <a:tint val="75000"/>
                  </a:schemeClr>
                </a:solidFill>
              </a:defRPr>
            </a:lvl3pPr>
            <a:lvl4pPr marL="2036776" indent="0">
              <a:buNone/>
              <a:defRPr sz="2100">
                <a:solidFill>
                  <a:schemeClr val="tx1">
                    <a:tint val="75000"/>
                  </a:schemeClr>
                </a:solidFill>
              </a:defRPr>
            </a:lvl4pPr>
            <a:lvl5pPr marL="2715702" indent="0">
              <a:buNone/>
              <a:defRPr sz="2100">
                <a:solidFill>
                  <a:schemeClr val="tx1">
                    <a:tint val="75000"/>
                  </a:schemeClr>
                </a:solidFill>
              </a:defRPr>
            </a:lvl5pPr>
            <a:lvl6pPr marL="3394628" indent="0">
              <a:buNone/>
              <a:defRPr sz="2100">
                <a:solidFill>
                  <a:schemeClr val="tx1">
                    <a:tint val="75000"/>
                  </a:schemeClr>
                </a:solidFill>
              </a:defRPr>
            </a:lvl6pPr>
            <a:lvl7pPr marL="4073552" indent="0">
              <a:buNone/>
              <a:defRPr sz="2100">
                <a:solidFill>
                  <a:schemeClr val="tx1">
                    <a:tint val="75000"/>
                  </a:schemeClr>
                </a:solidFill>
              </a:defRPr>
            </a:lvl7pPr>
            <a:lvl8pPr marL="4752476" indent="0">
              <a:buNone/>
              <a:defRPr sz="2100">
                <a:solidFill>
                  <a:schemeClr val="tx1">
                    <a:tint val="75000"/>
                  </a:schemeClr>
                </a:solidFill>
              </a:defRPr>
            </a:lvl8pPr>
            <a:lvl9pPr marL="5431404"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098626-D706-4216-84FB-73129D38001F}" type="slidenum">
              <a:rPr lang="en-US" smtClean="0"/>
              <a:pPr>
                <a:defRPr/>
              </a:pPr>
              <a:t>‹#›</a:t>
            </a:fld>
            <a:endParaRPr lang="en-US"/>
          </a:p>
        </p:txBody>
      </p:sp>
    </p:spTree>
    <p:extLst>
      <p:ext uri="{BB962C8B-B14F-4D97-AF65-F5344CB8AC3E}">
        <p14:creationId xmlns:p14="http://schemas.microsoft.com/office/powerpoint/2010/main" val="27322269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70941" y="2844801"/>
            <a:ext cx="10411459" cy="8045451"/>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1826247" y="2844801"/>
            <a:ext cx="10411461" cy="8045451"/>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595A653-F476-458E-A68A-B574375DA769}" type="slidenum">
              <a:rPr lang="en-US" smtClean="0"/>
              <a:pPr>
                <a:defRPr/>
              </a:pPr>
              <a:t>‹#›</a:t>
            </a:fld>
            <a:endParaRPr lang="en-US"/>
          </a:p>
        </p:txBody>
      </p:sp>
    </p:spTree>
    <p:extLst>
      <p:ext uri="{BB962C8B-B14F-4D97-AF65-F5344CB8AC3E}">
        <p14:creationId xmlns:p14="http://schemas.microsoft.com/office/powerpoint/2010/main" val="4193734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66184"/>
            <a:ext cx="13167360" cy="1524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2046817"/>
            <a:ext cx="6464301" cy="853016"/>
          </a:xfrm>
        </p:spPr>
        <p:txBody>
          <a:bodyPr anchor="b"/>
          <a:lstStyle>
            <a:lvl1pPr marL="0" indent="0">
              <a:buNone/>
              <a:defRPr sz="3600" b="1"/>
            </a:lvl1pPr>
            <a:lvl2pPr marL="678925" indent="0">
              <a:buNone/>
              <a:defRPr sz="3000" b="1"/>
            </a:lvl2pPr>
            <a:lvl3pPr marL="1357851" indent="0">
              <a:buNone/>
              <a:defRPr sz="2700" b="1"/>
            </a:lvl3pPr>
            <a:lvl4pPr marL="2036776" indent="0">
              <a:buNone/>
              <a:defRPr sz="2400" b="1"/>
            </a:lvl4pPr>
            <a:lvl5pPr marL="2715702" indent="0">
              <a:buNone/>
              <a:defRPr sz="2400" b="1"/>
            </a:lvl5pPr>
            <a:lvl6pPr marL="3394628" indent="0">
              <a:buNone/>
              <a:defRPr sz="2400" b="1"/>
            </a:lvl6pPr>
            <a:lvl7pPr marL="4073552" indent="0">
              <a:buNone/>
              <a:defRPr sz="2400" b="1"/>
            </a:lvl7pPr>
            <a:lvl8pPr marL="4752476" indent="0">
              <a:buNone/>
              <a:defRPr sz="2400" b="1"/>
            </a:lvl8pPr>
            <a:lvl9pPr marL="5431404" indent="0">
              <a:buNone/>
              <a:defRPr sz="2400" b="1"/>
            </a:lvl9pPr>
          </a:lstStyle>
          <a:p>
            <a:pPr lvl="0"/>
            <a:r>
              <a:rPr lang="en-US"/>
              <a:t>Click to edit Master text styles</a:t>
            </a:r>
          </a:p>
        </p:txBody>
      </p:sp>
      <p:sp>
        <p:nvSpPr>
          <p:cNvPr id="4" name="Content Placeholder 3"/>
          <p:cNvSpPr>
            <a:spLocks noGrp="1"/>
          </p:cNvSpPr>
          <p:nvPr>
            <p:ph sz="half" idx="2"/>
          </p:nvPr>
        </p:nvSpPr>
        <p:spPr>
          <a:xfrm>
            <a:off x="731520" y="2899833"/>
            <a:ext cx="6464301"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2" y="2046817"/>
            <a:ext cx="6466840" cy="853016"/>
          </a:xfrm>
        </p:spPr>
        <p:txBody>
          <a:bodyPr anchor="b"/>
          <a:lstStyle>
            <a:lvl1pPr marL="0" indent="0">
              <a:buNone/>
              <a:defRPr sz="3600" b="1"/>
            </a:lvl1pPr>
            <a:lvl2pPr marL="678925" indent="0">
              <a:buNone/>
              <a:defRPr sz="3000" b="1"/>
            </a:lvl2pPr>
            <a:lvl3pPr marL="1357851" indent="0">
              <a:buNone/>
              <a:defRPr sz="2700" b="1"/>
            </a:lvl3pPr>
            <a:lvl4pPr marL="2036776" indent="0">
              <a:buNone/>
              <a:defRPr sz="2400" b="1"/>
            </a:lvl4pPr>
            <a:lvl5pPr marL="2715702" indent="0">
              <a:buNone/>
              <a:defRPr sz="2400" b="1"/>
            </a:lvl5pPr>
            <a:lvl6pPr marL="3394628" indent="0">
              <a:buNone/>
              <a:defRPr sz="2400" b="1"/>
            </a:lvl6pPr>
            <a:lvl7pPr marL="4073552" indent="0">
              <a:buNone/>
              <a:defRPr sz="2400" b="1"/>
            </a:lvl7pPr>
            <a:lvl8pPr marL="4752476" indent="0">
              <a:buNone/>
              <a:defRPr sz="2400" b="1"/>
            </a:lvl8pPr>
            <a:lvl9pPr marL="5431404"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432042" y="2899833"/>
            <a:ext cx="6466840"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072AE87-376C-4ADC-8648-2D064F5E25EF}" type="slidenum">
              <a:rPr lang="en-US" smtClean="0"/>
              <a:pPr>
                <a:defRPr/>
              </a:pPr>
              <a:t>‹#›</a:t>
            </a:fld>
            <a:endParaRPr lang="en-US"/>
          </a:p>
        </p:txBody>
      </p:sp>
    </p:spTree>
    <p:extLst>
      <p:ext uri="{BB962C8B-B14F-4D97-AF65-F5344CB8AC3E}">
        <p14:creationId xmlns:p14="http://schemas.microsoft.com/office/powerpoint/2010/main" val="169565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AA4057A-4782-4D1A-87D4-E2F64038B18D}" type="slidenum">
              <a:rPr lang="en-US" smtClean="0"/>
              <a:pPr>
                <a:defRPr/>
              </a:pPr>
              <a:t>‹#›</a:t>
            </a:fld>
            <a:endParaRPr lang="en-US"/>
          </a:p>
        </p:txBody>
      </p:sp>
    </p:spTree>
    <p:extLst>
      <p:ext uri="{BB962C8B-B14F-4D97-AF65-F5344CB8AC3E}">
        <p14:creationId xmlns:p14="http://schemas.microsoft.com/office/powerpoint/2010/main" val="3217846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12AB5D7-AF11-4D44-ABFF-E113DFC040FF}" type="slidenum">
              <a:rPr lang="en-US" smtClean="0"/>
              <a:pPr>
                <a:defRPr/>
              </a:pPr>
              <a:t>‹#›</a:t>
            </a:fld>
            <a:endParaRPr lang="en-US"/>
          </a:p>
        </p:txBody>
      </p:sp>
    </p:spTree>
    <p:extLst>
      <p:ext uri="{BB962C8B-B14F-4D97-AF65-F5344CB8AC3E}">
        <p14:creationId xmlns:p14="http://schemas.microsoft.com/office/powerpoint/2010/main" val="30915426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7" y="364067"/>
            <a:ext cx="4813301" cy="1549400"/>
          </a:xfrm>
        </p:spPr>
        <p:txBody>
          <a:bodyPr anchor="b"/>
          <a:lstStyle>
            <a:lvl1pPr algn="l">
              <a:defRPr sz="3000" b="1"/>
            </a:lvl1pPr>
          </a:lstStyle>
          <a:p>
            <a:r>
              <a:rPr lang="en-US"/>
              <a:t>Click to edit Master title style</a:t>
            </a:r>
          </a:p>
        </p:txBody>
      </p:sp>
      <p:sp>
        <p:nvSpPr>
          <p:cNvPr id="3" name="Content Placeholder 2"/>
          <p:cNvSpPr>
            <a:spLocks noGrp="1"/>
          </p:cNvSpPr>
          <p:nvPr>
            <p:ph idx="1"/>
          </p:nvPr>
        </p:nvSpPr>
        <p:spPr>
          <a:xfrm>
            <a:off x="5720080" y="364073"/>
            <a:ext cx="8178800" cy="7804151"/>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7" y="1913473"/>
            <a:ext cx="4813301" cy="6254751"/>
          </a:xfrm>
        </p:spPr>
        <p:txBody>
          <a:bodyPr/>
          <a:lstStyle>
            <a:lvl1pPr marL="0" indent="0">
              <a:buNone/>
              <a:defRPr sz="2100"/>
            </a:lvl1pPr>
            <a:lvl2pPr marL="678925" indent="0">
              <a:buNone/>
              <a:defRPr sz="1800"/>
            </a:lvl2pPr>
            <a:lvl3pPr marL="1357851" indent="0">
              <a:buNone/>
              <a:defRPr sz="1500"/>
            </a:lvl3pPr>
            <a:lvl4pPr marL="2036776" indent="0">
              <a:buNone/>
              <a:defRPr sz="1300"/>
            </a:lvl4pPr>
            <a:lvl5pPr marL="2715702" indent="0">
              <a:buNone/>
              <a:defRPr sz="1300"/>
            </a:lvl5pPr>
            <a:lvl6pPr marL="3394628" indent="0">
              <a:buNone/>
              <a:defRPr sz="1300"/>
            </a:lvl6pPr>
            <a:lvl7pPr marL="4073552" indent="0">
              <a:buNone/>
              <a:defRPr sz="1300"/>
            </a:lvl7pPr>
            <a:lvl8pPr marL="4752476" indent="0">
              <a:buNone/>
              <a:defRPr sz="1300"/>
            </a:lvl8pPr>
            <a:lvl9pPr marL="5431404"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7EDBF9D-BE58-485A-8171-F14C2C6970FA}" type="slidenum">
              <a:rPr lang="en-US" smtClean="0"/>
              <a:pPr>
                <a:defRPr/>
              </a:pPr>
              <a:t>‹#›</a:t>
            </a:fld>
            <a:endParaRPr lang="en-US"/>
          </a:p>
        </p:txBody>
      </p:sp>
    </p:spTree>
    <p:extLst>
      <p:ext uri="{BB962C8B-B14F-4D97-AF65-F5344CB8AC3E}">
        <p14:creationId xmlns:p14="http://schemas.microsoft.com/office/powerpoint/2010/main" val="42782846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6400801"/>
            <a:ext cx="8778240" cy="755651"/>
          </a:xfrm>
        </p:spPr>
        <p:txBody>
          <a:bodyPr anchor="b"/>
          <a:lstStyle>
            <a:lvl1pPr algn="l">
              <a:defRPr sz="3000" b="1"/>
            </a:lvl1pPr>
          </a:lstStyle>
          <a:p>
            <a:r>
              <a:rPr lang="en-US"/>
              <a:t>Click to edit Master title style</a:t>
            </a:r>
          </a:p>
        </p:txBody>
      </p:sp>
      <p:sp>
        <p:nvSpPr>
          <p:cNvPr id="3" name="Picture Placeholder 2"/>
          <p:cNvSpPr>
            <a:spLocks noGrp="1"/>
          </p:cNvSpPr>
          <p:nvPr>
            <p:ph type="pic" idx="1"/>
          </p:nvPr>
        </p:nvSpPr>
        <p:spPr>
          <a:xfrm>
            <a:off x="2867661" y="817033"/>
            <a:ext cx="8778240" cy="5486400"/>
          </a:xfrm>
        </p:spPr>
        <p:txBody>
          <a:bodyPr/>
          <a:lstStyle>
            <a:lvl1pPr marL="0" indent="0">
              <a:buNone/>
              <a:defRPr sz="4800"/>
            </a:lvl1pPr>
            <a:lvl2pPr marL="678925" indent="0">
              <a:buNone/>
              <a:defRPr sz="4200"/>
            </a:lvl2pPr>
            <a:lvl3pPr marL="1357851" indent="0">
              <a:buNone/>
              <a:defRPr sz="3600"/>
            </a:lvl3pPr>
            <a:lvl4pPr marL="2036776" indent="0">
              <a:buNone/>
              <a:defRPr sz="3000"/>
            </a:lvl4pPr>
            <a:lvl5pPr marL="2715702" indent="0">
              <a:buNone/>
              <a:defRPr sz="3000"/>
            </a:lvl5pPr>
            <a:lvl6pPr marL="3394628" indent="0">
              <a:buNone/>
              <a:defRPr sz="3000"/>
            </a:lvl6pPr>
            <a:lvl7pPr marL="4073552" indent="0">
              <a:buNone/>
              <a:defRPr sz="3000"/>
            </a:lvl7pPr>
            <a:lvl8pPr marL="4752476" indent="0">
              <a:buNone/>
              <a:defRPr sz="3000"/>
            </a:lvl8pPr>
            <a:lvl9pPr marL="5431404" indent="0">
              <a:buNone/>
              <a:defRPr sz="3000"/>
            </a:lvl9pPr>
          </a:lstStyle>
          <a:p>
            <a:endParaRPr lang="en-US"/>
          </a:p>
        </p:txBody>
      </p:sp>
      <p:sp>
        <p:nvSpPr>
          <p:cNvPr id="4" name="Text Placeholder 3"/>
          <p:cNvSpPr>
            <a:spLocks noGrp="1"/>
          </p:cNvSpPr>
          <p:nvPr>
            <p:ph type="body" sz="half" idx="2"/>
          </p:nvPr>
        </p:nvSpPr>
        <p:spPr>
          <a:xfrm>
            <a:off x="2867661" y="7156452"/>
            <a:ext cx="8778240" cy="1073149"/>
          </a:xfrm>
        </p:spPr>
        <p:txBody>
          <a:bodyPr/>
          <a:lstStyle>
            <a:lvl1pPr marL="0" indent="0">
              <a:buNone/>
              <a:defRPr sz="2100"/>
            </a:lvl1pPr>
            <a:lvl2pPr marL="678925" indent="0">
              <a:buNone/>
              <a:defRPr sz="1800"/>
            </a:lvl2pPr>
            <a:lvl3pPr marL="1357851" indent="0">
              <a:buNone/>
              <a:defRPr sz="1500"/>
            </a:lvl3pPr>
            <a:lvl4pPr marL="2036776" indent="0">
              <a:buNone/>
              <a:defRPr sz="1300"/>
            </a:lvl4pPr>
            <a:lvl5pPr marL="2715702" indent="0">
              <a:buNone/>
              <a:defRPr sz="1300"/>
            </a:lvl5pPr>
            <a:lvl6pPr marL="3394628" indent="0">
              <a:buNone/>
              <a:defRPr sz="1300"/>
            </a:lvl6pPr>
            <a:lvl7pPr marL="4073552" indent="0">
              <a:buNone/>
              <a:defRPr sz="1300"/>
            </a:lvl7pPr>
            <a:lvl8pPr marL="4752476" indent="0">
              <a:buNone/>
              <a:defRPr sz="1300"/>
            </a:lvl8pPr>
            <a:lvl9pPr marL="5431404"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275764A-83E3-426C-9D72-3FB863CEAFF0}" type="slidenum">
              <a:rPr lang="en-US" smtClean="0"/>
              <a:pPr>
                <a:defRPr/>
              </a:pPr>
              <a:t>‹#›</a:t>
            </a:fld>
            <a:endParaRPr lang="en-US"/>
          </a:p>
        </p:txBody>
      </p:sp>
    </p:spTree>
    <p:extLst>
      <p:ext uri="{BB962C8B-B14F-4D97-AF65-F5344CB8AC3E}">
        <p14:creationId xmlns:p14="http://schemas.microsoft.com/office/powerpoint/2010/main" val="33094326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52BBAD1-A7D3-4364-913B-7852F7F8C435}" type="slidenum">
              <a:rPr lang="en-US" smtClean="0"/>
              <a:pPr>
                <a:defRPr/>
              </a:pPr>
              <a:t>‹#›</a:t>
            </a:fld>
            <a:endParaRPr lang="en-US"/>
          </a:p>
        </p:txBody>
      </p:sp>
    </p:spTree>
    <p:extLst>
      <p:ext uri="{BB962C8B-B14F-4D97-AF65-F5344CB8AC3E}">
        <p14:creationId xmlns:p14="http://schemas.microsoft.com/office/powerpoint/2010/main" val="14440725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488951"/>
            <a:ext cx="5265421" cy="10401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70948" y="488951"/>
            <a:ext cx="15557499" cy="10401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8F27FBE-8862-4323-9A17-6FAD2A5FD591}" type="slidenum">
              <a:rPr lang="en-US" smtClean="0"/>
              <a:pPr>
                <a:defRPr/>
              </a:pPr>
              <a:t>‹#›</a:t>
            </a:fld>
            <a:endParaRPr lang="en-US"/>
          </a:p>
        </p:txBody>
      </p:sp>
    </p:spTree>
    <p:extLst>
      <p:ext uri="{BB962C8B-B14F-4D97-AF65-F5344CB8AC3E}">
        <p14:creationId xmlns:p14="http://schemas.microsoft.com/office/powerpoint/2010/main" val="2014221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875867"/>
            <a:ext cx="12435840" cy="1816100"/>
          </a:xfrm>
        </p:spPr>
        <p:txBody>
          <a:bodyPr anchor="t"/>
          <a:lstStyle>
            <a:lvl1pPr algn="l">
              <a:defRPr sz="5900" b="1" cap="all"/>
            </a:lvl1pPr>
          </a:lstStyle>
          <a:p>
            <a:r>
              <a:rPr lang="en-US"/>
              <a:t>Click to edit Master title style</a:t>
            </a:r>
          </a:p>
        </p:txBody>
      </p:sp>
      <p:sp>
        <p:nvSpPr>
          <p:cNvPr id="3" name="Text Placeholder 2"/>
          <p:cNvSpPr>
            <a:spLocks noGrp="1"/>
          </p:cNvSpPr>
          <p:nvPr>
            <p:ph type="body" idx="1"/>
          </p:nvPr>
        </p:nvSpPr>
        <p:spPr>
          <a:xfrm>
            <a:off x="1155701" y="3875618"/>
            <a:ext cx="12435840" cy="2000249"/>
          </a:xfrm>
        </p:spPr>
        <p:txBody>
          <a:bodyPr anchor="b"/>
          <a:lstStyle>
            <a:lvl1pPr marL="0" indent="0">
              <a:buNone/>
              <a:defRPr sz="3000">
                <a:solidFill>
                  <a:schemeClr val="tx1">
                    <a:tint val="75000"/>
                  </a:schemeClr>
                </a:solidFill>
              </a:defRPr>
            </a:lvl1pPr>
            <a:lvl2pPr marL="679262" indent="0">
              <a:buNone/>
              <a:defRPr sz="2700">
                <a:solidFill>
                  <a:schemeClr val="tx1">
                    <a:tint val="75000"/>
                  </a:schemeClr>
                </a:solidFill>
              </a:defRPr>
            </a:lvl2pPr>
            <a:lvl3pPr marL="1358524" indent="0">
              <a:buNone/>
              <a:defRPr sz="2400">
                <a:solidFill>
                  <a:schemeClr val="tx1">
                    <a:tint val="75000"/>
                  </a:schemeClr>
                </a:solidFill>
              </a:defRPr>
            </a:lvl3pPr>
            <a:lvl4pPr marL="2037786" indent="0">
              <a:buNone/>
              <a:defRPr sz="2100">
                <a:solidFill>
                  <a:schemeClr val="tx1">
                    <a:tint val="75000"/>
                  </a:schemeClr>
                </a:solidFill>
              </a:defRPr>
            </a:lvl4pPr>
            <a:lvl5pPr marL="2717048" indent="0">
              <a:buNone/>
              <a:defRPr sz="2100">
                <a:solidFill>
                  <a:schemeClr val="tx1">
                    <a:tint val="75000"/>
                  </a:schemeClr>
                </a:solidFill>
              </a:defRPr>
            </a:lvl5pPr>
            <a:lvl6pPr marL="3396310" indent="0">
              <a:buNone/>
              <a:defRPr sz="2100">
                <a:solidFill>
                  <a:schemeClr val="tx1">
                    <a:tint val="75000"/>
                  </a:schemeClr>
                </a:solidFill>
              </a:defRPr>
            </a:lvl6pPr>
            <a:lvl7pPr marL="4075572" indent="0">
              <a:buNone/>
              <a:defRPr sz="2100">
                <a:solidFill>
                  <a:schemeClr val="tx1">
                    <a:tint val="75000"/>
                  </a:schemeClr>
                </a:solidFill>
              </a:defRPr>
            </a:lvl7pPr>
            <a:lvl8pPr marL="4754834" indent="0">
              <a:buNone/>
              <a:defRPr sz="2100">
                <a:solidFill>
                  <a:schemeClr val="tx1">
                    <a:tint val="75000"/>
                  </a:schemeClr>
                </a:solidFill>
              </a:defRPr>
            </a:lvl8pPr>
            <a:lvl9pPr marL="5434096"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098626-D706-4216-84FB-73129D38001F}"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Rectangle 3"/>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
        <p:nvSpPr>
          <p:cNvPr id="11" name="Title 1"/>
          <p:cNvSpPr>
            <a:spLocks noGrp="1"/>
          </p:cNvSpPr>
          <p:nvPr>
            <p:ph type="title"/>
          </p:nvPr>
        </p:nvSpPr>
        <p:spPr>
          <a:xfrm>
            <a:off x="264160" y="8"/>
            <a:ext cx="1147064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7137F46C-B840-47FA-97AB-B17E8C410F17}" type="slidenum">
              <a:rPr lang="en-US"/>
              <a:pPr>
                <a:defRPr/>
              </a:pPr>
              <a:t>‹#›</a:t>
            </a:fld>
            <a:endParaRPr lang="en-US"/>
          </a:p>
        </p:txBody>
      </p:sp>
    </p:spTree>
    <p:extLst>
      <p:ext uri="{BB962C8B-B14F-4D97-AF65-F5344CB8AC3E}">
        <p14:creationId xmlns:p14="http://schemas.microsoft.com/office/powerpoint/2010/main" val="13369169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77903" y="478367"/>
            <a:ext cx="12674600" cy="609600"/>
          </a:xfrm>
        </p:spPr>
        <p:txBody>
          <a:bodyPr/>
          <a:lstStyle/>
          <a:p>
            <a:r>
              <a:rPr lang="en-US"/>
              <a:t>Click to edit Master title style</a:t>
            </a:r>
          </a:p>
        </p:txBody>
      </p:sp>
      <p:sp>
        <p:nvSpPr>
          <p:cNvPr id="3" name="Content Placeholder 2"/>
          <p:cNvSpPr>
            <a:spLocks noGrp="1"/>
          </p:cNvSpPr>
          <p:nvPr>
            <p:ph sz="half" idx="1"/>
          </p:nvPr>
        </p:nvSpPr>
        <p:spPr>
          <a:xfrm>
            <a:off x="977901" y="2133600"/>
            <a:ext cx="6215379"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437127" y="2133600"/>
            <a:ext cx="6215381" cy="279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7437127" y="5130800"/>
            <a:ext cx="6215381" cy="279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4"/>
          <p:cNvSpPr>
            <a:spLocks noGrp="1" noChangeArrowheads="1"/>
          </p:cNvSpPr>
          <p:nvPr>
            <p:ph type="sldNum" sz="quarter" idx="10"/>
          </p:nvPr>
        </p:nvSpPr>
        <p:spPr>
          <a:ln/>
        </p:spPr>
        <p:txBody>
          <a:bodyPr/>
          <a:lstStyle>
            <a:lvl1pPr>
              <a:defRPr/>
            </a:lvl1pPr>
          </a:lstStyle>
          <a:p>
            <a:pPr>
              <a:defRPr/>
            </a:pPr>
            <a:fld id="{1C60A5B7-01C7-4E8F-ACC4-E5650803C559}" type="slidenum">
              <a:rPr lang="en-US"/>
              <a:pPr>
                <a:defRPr/>
              </a:pPr>
              <a:t>‹#›</a:t>
            </a:fld>
            <a:endParaRPr lang="en-US"/>
          </a:p>
        </p:txBody>
      </p:sp>
      <p:sp>
        <p:nvSpPr>
          <p:cNvPr id="7" name="Rectangle 64"/>
          <p:cNvSpPr>
            <a:spLocks noGrp="1" noChangeArrowheads="1"/>
          </p:cNvSpPr>
          <p:nvPr>
            <p:ph type="dt" sz="half" idx="11"/>
          </p:nvPr>
        </p:nvSpPr>
        <p:spPr>
          <a:ln/>
        </p:spPr>
        <p:txBody>
          <a:bodyPr/>
          <a:lstStyle>
            <a:lvl1pPr>
              <a:defRPr/>
            </a:lvl1pPr>
          </a:lstStyle>
          <a:p>
            <a:pPr>
              <a:defRPr/>
            </a:pPr>
            <a:endParaRPr lang="en-US"/>
          </a:p>
        </p:txBody>
      </p:sp>
      <p:sp>
        <p:nvSpPr>
          <p:cNvPr id="8" name="Rectangle 65"/>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226347411"/>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812800"/>
            <a:ext cx="12435840" cy="1524000"/>
          </a:xfrm>
        </p:spPr>
        <p:txBody>
          <a:bodyPr/>
          <a:lstStyle/>
          <a:p>
            <a:r>
              <a:rPr lang="en-US"/>
              <a:t>Click to edit Master title style</a:t>
            </a:r>
          </a:p>
        </p:txBody>
      </p:sp>
      <p:sp>
        <p:nvSpPr>
          <p:cNvPr id="3" name="Text Placeholder 2"/>
          <p:cNvSpPr>
            <a:spLocks noGrp="1"/>
          </p:cNvSpPr>
          <p:nvPr>
            <p:ph type="body" sz="half" idx="1"/>
          </p:nvPr>
        </p:nvSpPr>
        <p:spPr>
          <a:xfrm>
            <a:off x="109728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620000" y="2641600"/>
            <a:ext cx="6278880" cy="589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
        <p:nvSpPr>
          <p:cNvPr id="6" name="Slide Number Placeholder 5"/>
          <p:cNvSpPr>
            <a:spLocks noGrp="1"/>
          </p:cNvSpPr>
          <p:nvPr>
            <p:ph type="sldNum" sz="quarter" idx="10"/>
          </p:nvPr>
        </p:nvSpPr>
        <p:spPr>
          <a:xfrm>
            <a:off x="10485444" y="8475669"/>
            <a:ext cx="3413125" cy="485775"/>
          </a:xfrm>
        </p:spPr>
        <p:txBody>
          <a:bodyPr/>
          <a:lstStyle>
            <a:lvl1pPr>
              <a:defRPr/>
            </a:lvl1pPr>
          </a:lstStyle>
          <a:p>
            <a:pPr>
              <a:defRPr/>
            </a:pPr>
            <a:fld id="{3D215C46-7DA2-4238-A8F5-07CDC90E1748}" type="slidenum">
              <a:rPr lang="en-US"/>
              <a:pPr>
                <a:defRPr/>
              </a:pPr>
              <a:t>‹#›</a:t>
            </a:fld>
            <a:endParaRPr lang="en-US"/>
          </a:p>
        </p:txBody>
      </p:sp>
    </p:spTree>
    <p:extLst>
      <p:ext uri="{BB962C8B-B14F-4D97-AF65-F5344CB8AC3E}">
        <p14:creationId xmlns:p14="http://schemas.microsoft.com/office/powerpoint/2010/main" val="34810633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Rectangle 3"/>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
        <p:nvSpPr>
          <p:cNvPr id="11" name="Title 1"/>
          <p:cNvSpPr>
            <a:spLocks noGrp="1"/>
          </p:cNvSpPr>
          <p:nvPr>
            <p:ph type="title"/>
          </p:nvPr>
        </p:nvSpPr>
        <p:spPr>
          <a:xfrm>
            <a:off x="264160" y="8"/>
            <a:ext cx="13167360" cy="1524001"/>
          </a:xfrm>
        </p:spPr>
        <p:txBody>
          <a:bodyPr>
            <a:normAutofit/>
          </a:bodyPr>
          <a:lstStyle>
            <a:lvl1pPr algn="l">
              <a:defRPr sz="4200" b="0" i="0">
                <a:solidFill>
                  <a:srgbClr val="0000FF"/>
                </a:solidFill>
                <a:latin typeface="Helvetica Neue UltraLight"/>
                <a:cs typeface="Helvetica Neue UltraLight"/>
              </a:defRPr>
            </a:lvl1pPr>
          </a:lstStyle>
          <a:p>
            <a:r>
              <a:rPr lang="en-US" dirty="0"/>
              <a:t>Click to edit Master title style</a:t>
            </a:r>
          </a:p>
        </p:txBody>
      </p:sp>
      <p:sp>
        <p:nvSpPr>
          <p:cNvPr id="5" name="Slide Number Placeholder 5"/>
          <p:cNvSpPr>
            <a:spLocks noGrp="1"/>
          </p:cNvSpPr>
          <p:nvPr>
            <p:ph type="sldNum" sz="quarter" idx="10"/>
          </p:nvPr>
        </p:nvSpPr>
        <p:spPr/>
        <p:txBody>
          <a:bodyPr/>
          <a:lstStyle>
            <a:lvl1pPr>
              <a:defRPr/>
            </a:lvl1pPr>
          </a:lstStyle>
          <a:p>
            <a:pPr>
              <a:defRPr/>
            </a:pPr>
            <a:fld id="{F1D25E33-E384-4A73-98C2-9DA3BCF39F34}" type="slidenum">
              <a:rPr lang="en-US"/>
              <a:pPr>
                <a:defRPr/>
              </a:pPr>
              <a:t>‹#›</a:t>
            </a:fld>
            <a:endParaRPr lang="en-US"/>
          </a:p>
        </p:txBody>
      </p:sp>
    </p:spTree>
    <p:extLst>
      <p:ext uri="{BB962C8B-B14F-4D97-AF65-F5344CB8AC3E}">
        <p14:creationId xmlns:p14="http://schemas.microsoft.com/office/powerpoint/2010/main" val="11245709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152" name="Rectangle 8"/>
          <p:cNvSpPr>
            <a:spLocks noGrp="1" noChangeArrowheads="1"/>
          </p:cNvSpPr>
          <p:nvPr>
            <p:ph type="subTitle" idx="1"/>
          </p:nvPr>
        </p:nvSpPr>
        <p:spPr>
          <a:xfrm>
            <a:off x="7477760" y="3903664"/>
            <a:ext cx="6421120" cy="2428875"/>
          </a:xfrm>
        </p:spPr>
        <p:txBody>
          <a:bodyPr anchor="b"/>
          <a:lstStyle>
            <a:lvl1pPr marL="0" indent="0">
              <a:buFont typeface="Wingdings" panose="05000000000000000000" pitchFamily="2" charset="2"/>
              <a:buNone/>
              <a:defRPr>
                <a:solidFill>
                  <a:schemeClr val="tx2"/>
                </a:solidFill>
              </a:defRPr>
            </a:lvl1pPr>
          </a:lstStyle>
          <a:p>
            <a:r>
              <a:rPr lang="en-US"/>
              <a:t>Click to edit Master subtitle style</a:t>
            </a:r>
          </a:p>
        </p:txBody>
      </p:sp>
      <p:sp>
        <p:nvSpPr>
          <p:cNvPr id="5" name="Rectangle 9"/>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6" name="Rectangle 10"/>
          <p:cNvSpPr>
            <a:spLocks noGrp="1" noChangeArrowheads="1"/>
          </p:cNvSpPr>
          <p:nvPr>
            <p:ph type="ftr" sz="quarter" idx="11"/>
          </p:nvPr>
        </p:nvSpPr>
        <p:spPr/>
        <p:txBody>
          <a:bodyPr/>
          <a:lstStyle>
            <a:lvl1pPr algn="r">
              <a:defRPr/>
            </a:lvl1pPr>
          </a:lstStyle>
          <a:p>
            <a:pPr>
              <a:defRPr/>
            </a:pPr>
            <a:r>
              <a:rPr lang="en-US" dirty="0"/>
              <a:t>Transwat</a:t>
            </a:r>
          </a:p>
        </p:txBody>
      </p:sp>
      <p:sp>
        <p:nvSpPr>
          <p:cNvPr id="7" name="Rectangle 11"/>
          <p:cNvSpPr>
            <a:spLocks noGrp="1" noChangeArrowheads="1"/>
          </p:cNvSpPr>
          <p:nvPr>
            <p:ph type="sldNum" sz="quarter" idx="12"/>
          </p:nvPr>
        </p:nvSpPr>
        <p:spPr>
          <a:xfrm>
            <a:off x="121922" y="8331202"/>
            <a:ext cx="941493" cy="652463"/>
          </a:xfrm>
        </p:spPr>
        <p:txBody>
          <a:bodyPr anchorCtr="0"/>
          <a:lstStyle>
            <a:lvl1pPr>
              <a:defRPr smtClean="0"/>
            </a:lvl1pPr>
          </a:lstStyle>
          <a:p>
            <a:pPr>
              <a:defRPr/>
            </a:pPr>
            <a:fld id="{04903B13-4EC3-4E99-87B1-C4BB172532CF}" type="slidenum">
              <a:rPr lang="en-US"/>
              <a:t>‹#›</a:t>
            </a:fld>
            <a:endParaRPr lang="en-US"/>
          </a:p>
        </p:txBody>
      </p:sp>
    </p:spTree>
    <p:extLst>
      <p:ext uri="{BB962C8B-B14F-4D97-AF65-F5344CB8AC3E}">
        <p14:creationId xmlns:p14="http://schemas.microsoft.com/office/powerpoint/2010/main" val="2727484069"/>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496484"/>
            <a:ext cx="10972800" cy="318346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828800" y="4802717"/>
            <a:ext cx="10972800" cy="220768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6/4/2025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13877244"/>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6/4/2025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81509002"/>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279653"/>
            <a:ext cx="12618720" cy="380364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998221" y="6119286"/>
            <a:ext cx="12618720" cy="2000249"/>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6/4/2025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09514007"/>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434167"/>
            <a:ext cx="621792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434167"/>
            <a:ext cx="621792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6/4/2025</a:t>
            </a:fld>
            <a:endParaRPr lang="en-US"/>
          </a:p>
        </p:txBody>
      </p:sp>
      <p:sp>
        <p:nvSpPr>
          <p:cNvPr id="6" name="Footer Placeholder 5"/>
          <p:cNvSpPr>
            <a:spLocks noGrp="1"/>
          </p:cNvSpPr>
          <p:nvPr>
            <p:ph type="ftr" sz="quarter" idx="11"/>
          </p:nvPr>
        </p:nvSpPr>
        <p:spPr/>
        <p:txBody>
          <a:bodyPr/>
          <a:lstStyle/>
          <a:p>
            <a:r>
              <a:rPr lang="en-US" dirty="0"/>
              <a:t>Transwat</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86686064"/>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86836"/>
            <a:ext cx="12618720" cy="1767417"/>
          </a:xfrm>
        </p:spPr>
        <p:txBody>
          <a:bodyPr/>
          <a:lstStyle/>
          <a:p>
            <a:r>
              <a:rPr lang="en-US"/>
              <a:t>Click to edit Master title style</a:t>
            </a:r>
          </a:p>
        </p:txBody>
      </p:sp>
      <p:sp>
        <p:nvSpPr>
          <p:cNvPr id="3" name="Text Placeholder 2"/>
          <p:cNvSpPr>
            <a:spLocks noGrp="1"/>
          </p:cNvSpPr>
          <p:nvPr>
            <p:ph type="body" idx="1"/>
          </p:nvPr>
        </p:nvSpPr>
        <p:spPr>
          <a:xfrm>
            <a:off x="1007747" y="2241551"/>
            <a:ext cx="6189344" cy="1098549"/>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07747" y="3340100"/>
            <a:ext cx="6189344"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1" y="2241551"/>
            <a:ext cx="6219826" cy="1098549"/>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06641" y="3340100"/>
            <a:ext cx="6219826"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6/4/2025</a:t>
            </a:fld>
            <a:endParaRPr lang="en-US"/>
          </a:p>
        </p:txBody>
      </p:sp>
      <p:sp>
        <p:nvSpPr>
          <p:cNvPr id="8" name="Footer Placeholder 7"/>
          <p:cNvSpPr>
            <a:spLocks noGrp="1"/>
          </p:cNvSpPr>
          <p:nvPr>
            <p:ph type="ftr" sz="quarter" idx="11"/>
          </p:nvPr>
        </p:nvSpPr>
        <p:spPr/>
        <p:txBody>
          <a:bodyPr/>
          <a:lstStyle/>
          <a:p>
            <a:r>
              <a:rPr lang="en-US" dirty="0"/>
              <a:t>Transwat</a:t>
            </a:r>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22598402"/>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2133601"/>
            <a:ext cx="6461760" cy="6034617"/>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2133601"/>
            <a:ext cx="6461760" cy="6034617"/>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595A653-F476-458E-A68A-B574375DA769}"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6/4/2025</a:t>
            </a:fld>
            <a:endParaRPr lang="en-US"/>
          </a:p>
        </p:txBody>
      </p:sp>
      <p:sp>
        <p:nvSpPr>
          <p:cNvPr id="4" name="Footer Placeholder 3"/>
          <p:cNvSpPr>
            <a:spLocks noGrp="1"/>
          </p:cNvSpPr>
          <p:nvPr>
            <p:ph type="ftr" sz="quarter" idx="11"/>
          </p:nvPr>
        </p:nvSpPr>
        <p:spPr/>
        <p:txBody>
          <a:bodyPr/>
          <a:lstStyle/>
          <a:p>
            <a:r>
              <a:rPr lang="en-US" dirty="0"/>
              <a:t>Transwat</a:t>
            </a:r>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1617204"/>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6/4/2025</a:t>
            </a:fld>
            <a:endParaRPr lang="en-US"/>
          </a:p>
        </p:txBody>
      </p:sp>
      <p:sp>
        <p:nvSpPr>
          <p:cNvPr id="3" name="Footer Placeholder 2"/>
          <p:cNvSpPr>
            <a:spLocks noGrp="1"/>
          </p:cNvSpPr>
          <p:nvPr>
            <p:ph type="ftr" sz="quarter" idx="11"/>
          </p:nvPr>
        </p:nvSpPr>
        <p:spPr/>
        <p:txBody>
          <a:bodyPr/>
          <a:lstStyle/>
          <a:p>
            <a:r>
              <a:rPr lang="en-US" dirty="0"/>
              <a:t>Transwat</a:t>
            </a:r>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0473185"/>
      </p:ext>
    </p:extLst>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5"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219826" y="1316569"/>
            <a:ext cx="740664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743200"/>
            <a:ext cx="4718685" cy="508211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6/4/2025</a:t>
            </a:fld>
            <a:endParaRPr lang="en-US"/>
          </a:p>
        </p:txBody>
      </p:sp>
      <p:sp>
        <p:nvSpPr>
          <p:cNvPr id="6" name="Footer Placeholder 5"/>
          <p:cNvSpPr>
            <a:spLocks noGrp="1"/>
          </p:cNvSpPr>
          <p:nvPr>
            <p:ph type="ftr" sz="quarter" idx="11"/>
          </p:nvPr>
        </p:nvSpPr>
        <p:spPr/>
        <p:txBody>
          <a:bodyPr/>
          <a:lstStyle/>
          <a:p>
            <a:r>
              <a:rPr lang="en-US" dirty="0"/>
              <a:t>Transwat</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25377746"/>
      </p:ext>
    </p:extLst>
  </p:cSld>
  <p:clrMapOvr>
    <a:masterClrMapping/>
  </p:clrMapOvr>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5"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219826" y="1316569"/>
            <a:ext cx="7406640" cy="6498167"/>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007746" y="2743200"/>
            <a:ext cx="4718685" cy="508211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6/4/2025</a:t>
            </a:fld>
            <a:endParaRPr lang="en-US"/>
          </a:p>
        </p:txBody>
      </p:sp>
      <p:sp>
        <p:nvSpPr>
          <p:cNvPr id="6" name="Footer Placeholder 5"/>
          <p:cNvSpPr>
            <a:spLocks noGrp="1"/>
          </p:cNvSpPr>
          <p:nvPr>
            <p:ph type="ftr" sz="quarter" idx="11"/>
          </p:nvPr>
        </p:nvSpPr>
        <p:spPr/>
        <p:txBody>
          <a:bodyPr/>
          <a:lstStyle/>
          <a:p>
            <a:r>
              <a:rPr lang="en-US" dirty="0"/>
              <a:t>Transwat</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48307460"/>
      </p:ext>
    </p:extLst>
  </p:cSld>
  <p:clrMapOvr>
    <a:masterClrMapping/>
  </p:clrMapOvr>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6/4/2025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5486339"/>
      </p:ext>
    </p:extLst>
  </p:cSld>
  <p:clrMapOvr>
    <a:masterClrMapping/>
  </p:clrMapOvr>
  <p:hf sldNum="0"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486834"/>
            <a:ext cx="3154680" cy="77491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1" y="486834"/>
            <a:ext cx="9281160"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6/4/2025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51666412"/>
      </p:ext>
    </p:extLst>
  </p:cSld>
  <p:clrMapOvr>
    <a:masterClrMapping/>
  </p:clrMapOvr>
  <p:hf sldNum="0" hd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152" name="Rectangle 8"/>
          <p:cNvSpPr>
            <a:spLocks noGrp="1" noChangeArrowheads="1"/>
          </p:cNvSpPr>
          <p:nvPr>
            <p:ph type="subTitle" idx="1"/>
          </p:nvPr>
        </p:nvSpPr>
        <p:spPr>
          <a:xfrm>
            <a:off x="7477760" y="3903664"/>
            <a:ext cx="6421120" cy="2428875"/>
          </a:xfrm>
        </p:spPr>
        <p:txBody>
          <a:bodyPr anchor="b"/>
          <a:lstStyle>
            <a:lvl1pPr marL="0" indent="0">
              <a:buFont typeface="Wingdings" panose="05000000000000000000" pitchFamily="2" charset="2"/>
              <a:buNone/>
              <a:defRPr>
                <a:solidFill>
                  <a:schemeClr val="tx2"/>
                </a:solidFill>
              </a:defRPr>
            </a:lvl1pPr>
          </a:lstStyle>
          <a:p>
            <a:r>
              <a:rPr lang="en-US"/>
              <a:t>Click to edit Master subtitle style</a:t>
            </a:r>
          </a:p>
        </p:txBody>
      </p:sp>
      <p:sp>
        <p:nvSpPr>
          <p:cNvPr id="5" name="Rectangle 9"/>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6" name="Rectangle 10"/>
          <p:cNvSpPr>
            <a:spLocks noGrp="1" noChangeArrowheads="1"/>
          </p:cNvSpPr>
          <p:nvPr>
            <p:ph type="ftr" sz="quarter" idx="11"/>
          </p:nvPr>
        </p:nvSpPr>
        <p:spPr/>
        <p:txBody>
          <a:bodyPr/>
          <a:lstStyle>
            <a:lvl1pPr algn="r">
              <a:defRPr/>
            </a:lvl1pPr>
          </a:lstStyle>
          <a:p>
            <a:pPr>
              <a:defRPr/>
            </a:pPr>
            <a:r>
              <a:rPr lang="en-US" dirty="0"/>
              <a:t>Transwat</a:t>
            </a:r>
          </a:p>
        </p:txBody>
      </p:sp>
      <p:sp>
        <p:nvSpPr>
          <p:cNvPr id="7" name="Rectangle 11"/>
          <p:cNvSpPr>
            <a:spLocks noGrp="1" noChangeArrowheads="1"/>
          </p:cNvSpPr>
          <p:nvPr>
            <p:ph type="sldNum" sz="quarter" idx="12"/>
          </p:nvPr>
        </p:nvSpPr>
        <p:spPr>
          <a:xfrm>
            <a:off x="121922" y="8331202"/>
            <a:ext cx="941493" cy="652463"/>
          </a:xfrm>
        </p:spPr>
        <p:txBody>
          <a:bodyPr anchorCtr="0"/>
          <a:lstStyle>
            <a:lvl1pPr>
              <a:defRPr smtClean="0"/>
            </a:lvl1pPr>
          </a:lstStyle>
          <a:p>
            <a:pPr>
              <a:defRPr/>
            </a:pPr>
            <a:fld id="{04903B13-4EC3-4E99-87B1-C4BB172532CF}" type="slidenum">
              <a:rPr lang="en-US"/>
              <a:t>‹#›</a:t>
            </a:fld>
            <a:endParaRPr lang="en-US"/>
          </a:p>
        </p:txBody>
      </p:sp>
    </p:spTree>
    <p:extLst>
      <p:ext uri="{BB962C8B-B14F-4D97-AF65-F5344CB8AC3E}">
        <p14:creationId xmlns:p14="http://schemas.microsoft.com/office/powerpoint/2010/main" val="1897570794"/>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2046817"/>
            <a:ext cx="6464301" cy="853016"/>
          </a:xfrm>
        </p:spPr>
        <p:txBody>
          <a:bodyPr anchor="b"/>
          <a:lstStyle>
            <a:lvl1pPr marL="0" indent="0">
              <a:buNone/>
              <a:defRPr sz="3600" b="1"/>
            </a:lvl1pPr>
            <a:lvl2pPr marL="679262" indent="0">
              <a:buNone/>
              <a:defRPr sz="3000" b="1"/>
            </a:lvl2pPr>
            <a:lvl3pPr marL="1358524" indent="0">
              <a:buNone/>
              <a:defRPr sz="2700" b="1"/>
            </a:lvl3pPr>
            <a:lvl4pPr marL="2037786" indent="0">
              <a:buNone/>
              <a:defRPr sz="2400" b="1"/>
            </a:lvl4pPr>
            <a:lvl5pPr marL="2717048" indent="0">
              <a:buNone/>
              <a:defRPr sz="2400" b="1"/>
            </a:lvl5pPr>
            <a:lvl6pPr marL="3396310" indent="0">
              <a:buNone/>
              <a:defRPr sz="2400" b="1"/>
            </a:lvl6pPr>
            <a:lvl7pPr marL="4075572" indent="0">
              <a:buNone/>
              <a:defRPr sz="2400" b="1"/>
            </a:lvl7pPr>
            <a:lvl8pPr marL="4754834" indent="0">
              <a:buNone/>
              <a:defRPr sz="2400" b="1"/>
            </a:lvl8pPr>
            <a:lvl9pPr marL="5434096" indent="0">
              <a:buNone/>
              <a:defRPr sz="2400" b="1"/>
            </a:lvl9pPr>
          </a:lstStyle>
          <a:p>
            <a:pPr lvl="0"/>
            <a:r>
              <a:rPr lang="en-US"/>
              <a:t>Click to edit Master text styles</a:t>
            </a:r>
          </a:p>
        </p:txBody>
      </p:sp>
      <p:sp>
        <p:nvSpPr>
          <p:cNvPr id="4" name="Content Placeholder 3"/>
          <p:cNvSpPr>
            <a:spLocks noGrp="1"/>
          </p:cNvSpPr>
          <p:nvPr>
            <p:ph sz="half" idx="2"/>
          </p:nvPr>
        </p:nvSpPr>
        <p:spPr>
          <a:xfrm>
            <a:off x="731520" y="2899833"/>
            <a:ext cx="6464301"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2046817"/>
            <a:ext cx="6466840" cy="853016"/>
          </a:xfrm>
        </p:spPr>
        <p:txBody>
          <a:bodyPr anchor="b"/>
          <a:lstStyle>
            <a:lvl1pPr marL="0" indent="0">
              <a:buNone/>
              <a:defRPr sz="3600" b="1"/>
            </a:lvl1pPr>
            <a:lvl2pPr marL="679262" indent="0">
              <a:buNone/>
              <a:defRPr sz="3000" b="1"/>
            </a:lvl2pPr>
            <a:lvl3pPr marL="1358524" indent="0">
              <a:buNone/>
              <a:defRPr sz="2700" b="1"/>
            </a:lvl3pPr>
            <a:lvl4pPr marL="2037786" indent="0">
              <a:buNone/>
              <a:defRPr sz="2400" b="1"/>
            </a:lvl4pPr>
            <a:lvl5pPr marL="2717048" indent="0">
              <a:buNone/>
              <a:defRPr sz="2400" b="1"/>
            </a:lvl5pPr>
            <a:lvl6pPr marL="3396310" indent="0">
              <a:buNone/>
              <a:defRPr sz="2400" b="1"/>
            </a:lvl6pPr>
            <a:lvl7pPr marL="4075572" indent="0">
              <a:buNone/>
              <a:defRPr sz="2400" b="1"/>
            </a:lvl7pPr>
            <a:lvl8pPr marL="4754834" indent="0">
              <a:buNone/>
              <a:defRPr sz="2400" b="1"/>
            </a:lvl8pPr>
            <a:lvl9pPr marL="5434096"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432041" y="2899833"/>
            <a:ext cx="6466840"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072AE87-376C-4ADC-8648-2D064F5E25E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AA4057A-4782-4D1A-87D4-E2F64038B18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64067"/>
            <a:ext cx="4813301" cy="1549400"/>
          </a:xfrm>
        </p:spPr>
        <p:txBody>
          <a:bodyPr anchor="b"/>
          <a:lstStyle>
            <a:lvl1pPr algn="l">
              <a:defRPr sz="3000" b="1"/>
            </a:lvl1pPr>
          </a:lstStyle>
          <a:p>
            <a:r>
              <a:rPr lang="en-US"/>
              <a:t>Click to edit Master title style</a:t>
            </a:r>
          </a:p>
        </p:txBody>
      </p:sp>
      <p:sp>
        <p:nvSpPr>
          <p:cNvPr id="3" name="Content Placeholder 2"/>
          <p:cNvSpPr>
            <a:spLocks noGrp="1"/>
          </p:cNvSpPr>
          <p:nvPr>
            <p:ph idx="1"/>
          </p:nvPr>
        </p:nvSpPr>
        <p:spPr>
          <a:xfrm>
            <a:off x="5720080" y="364067"/>
            <a:ext cx="8178800" cy="7804151"/>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913467"/>
            <a:ext cx="4813301" cy="6254751"/>
          </a:xfrm>
        </p:spPr>
        <p:txBody>
          <a:bodyPr/>
          <a:lstStyle>
            <a:lvl1pPr marL="0" indent="0">
              <a:buNone/>
              <a:defRPr sz="2100"/>
            </a:lvl1pPr>
            <a:lvl2pPr marL="679262" indent="0">
              <a:buNone/>
              <a:defRPr sz="1800"/>
            </a:lvl2pPr>
            <a:lvl3pPr marL="1358524" indent="0">
              <a:buNone/>
              <a:defRPr sz="1500"/>
            </a:lvl3pPr>
            <a:lvl4pPr marL="2037786" indent="0">
              <a:buNone/>
              <a:defRPr sz="1300"/>
            </a:lvl4pPr>
            <a:lvl5pPr marL="2717048" indent="0">
              <a:buNone/>
              <a:defRPr sz="1300"/>
            </a:lvl5pPr>
            <a:lvl6pPr marL="3396310" indent="0">
              <a:buNone/>
              <a:defRPr sz="1300"/>
            </a:lvl6pPr>
            <a:lvl7pPr marL="4075572" indent="0">
              <a:buNone/>
              <a:defRPr sz="1300"/>
            </a:lvl7pPr>
            <a:lvl8pPr marL="4754834" indent="0">
              <a:buNone/>
              <a:defRPr sz="1300"/>
            </a:lvl8pPr>
            <a:lvl9pPr marL="5434096"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EDBF9D-BE58-485A-8171-F14C2C6970F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6400800"/>
            <a:ext cx="8778240" cy="755651"/>
          </a:xfrm>
        </p:spPr>
        <p:txBody>
          <a:bodyPr anchor="b"/>
          <a:lstStyle>
            <a:lvl1pPr algn="l">
              <a:defRPr sz="3000" b="1"/>
            </a:lvl1pPr>
          </a:lstStyle>
          <a:p>
            <a:r>
              <a:rPr lang="en-US"/>
              <a:t>Click to edit Master title style</a:t>
            </a:r>
          </a:p>
        </p:txBody>
      </p:sp>
      <p:sp>
        <p:nvSpPr>
          <p:cNvPr id="3" name="Picture Placeholder 2"/>
          <p:cNvSpPr>
            <a:spLocks noGrp="1"/>
          </p:cNvSpPr>
          <p:nvPr>
            <p:ph type="pic" idx="1"/>
          </p:nvPr>
        </p:nvSpPr>
        <p:spPr>
          <a:xfrm>
            <a:off x="2867661" y="817033"/>
            <a:ext cx="8778240" cy="5486400"/>
          </a:xfrm>
        </p:spPr>
        <p:txBody>
          <a:bodyPr rtlCol="0">
            <a:normAutofit/>
          </a:bodyPr>
          <a:lstStyle>
            <a:lvl1pPr marL="0" indent="0">
              <a:buNone/>
              <a:defRPr sz="4800"/>
            </a:lvl1pPr>
            <a:lvl2pPr marL="679262" indent="0">
              <a:buNone/>
              <a:defRPr sz="4200"/>
            </a:lvl2pPr>
            <a:lvl3pPr marL="1358524" indent="0">
              <a:buNone/>
              <a:defRPr sz="3600"/>
            </a:lvl3pPr>
            <a:lvl4pPr marL="2037786" indent="0">
              <a:buNone/>
              <a:defRPr sz="3000"/>
            </a:lvl4pPr>
            <a:lvl5pPr marL="2717048" indent="0">
              <a:buNone/>
              <a:defRPr sz="3000"/>
            </a:lvl5pPr>
            <a:lvl6pPr marL="3396310" indent="0">
              <a:buNone/>
              <a:defRPr sz="3000"/>
            </a:lvl6pPr>
            <a:lvl7pPr marL="4075572" indent="0">
              <a:buNone/>
              <a:defRPr sz="3000"/>
            </a:lvl7pPr>
            <a:lvl8pPr marL="4754834" indent="0">
              <a:buNone/>
              <a:defRPr sz="3000"/>
            </a:lvl8pPr>
            <a:lvl9pPr marL="5434096" indent="0">
              <a:buNone/>
              <a:defRPr sz="3000"/>
            </a:lvl9pPr>
          </a:lstStyle>
          <a:p>
            <a:pPr lvl="0"/>
            <a:endParaRPr lang="en-US" noProof="0"/>
          </a:p>
        </p:txBody>
      </p:sp>
      <p:sp>
        <p:nvSpPr>
          <p:cNvPr id="4" name="Text Placeholder 3"/>
          <p:cNvSpPr>
            <a:spLocks noGrp="1"/>
          </p:cNvSpPr>
          <p:nvPr>
            <p:ph type="body" sz="half" idx="2"/>
          </p:nvPr>
        </p:nvSpPr>
        <p:spPr>
          <a:xfrm>
            <a:off x="2867661" y="7156451"/>
            <a:ext cx="8778240" cy="1073149"/>
          </a:xfrm>
        </p:spPr>
        <p:txBody>
          <a:bodyPr/>
          <a:lstStyle>
            <a:lvl1pPr marL="0" indent="0">
              <a:buNone/>
              <a:defRPr sz="2100"/>
            </a:lvl1pPr>
            <a:lvl2pPr marL="679262" indent="0">
              <a:buNone/>
              <a:defRPr sz="1800"/>
            </a:lvl2pPr>
            <a:lvl3pPr marL="1358524" indent="0">
              <a:buNone/>
              <a:defRPr sz="1500"/>
            </a:lvl3pPr>
            <a:lvl4pPr marL="2037786" indent="0">
              <a:buNone/>
              <a:defRPr sz="1300"/>
            </a:lvl4pPr>
            <a:lvl5pPr marL="2717048" indent="0">
              <a:buNone/>
              <a:defRPr sz="1300"/>
            </a:lvl5pPr>
            <a:lvl6pPr marL="3396310" indent="0">
              <a:buNone/>
              <a:defRPr sz="1300"/>
            </a:lvl6pPr>
            <a:lvl7pPr marL="4075572" indent="0">
              <a:buNone/>
              <a:defRPr sz="1300"/>
            </a:lvl7pPr>
            <a:lvl8pPr marL="4754834" indent="0">
              <a:buNone/>
              <a:defRPr sz="1300"/>
            </a:lvl8pPr>
            <a:lvl9pPr marL="5434096"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275764A-83E3-426C-9D72-3FB863CEAFF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31838" y="366713"/>
            <a:ext cx="13166725" cy="1524000"/>
          </a:xfrm>
          <a:prstGeom prst="rect">
            <a:avLst/>
          </a:prstGeom>
          <a:noFill/>
          <a:ln w="9525">
            <a:noFill/>
            <a:miter lim="800000"/>
            <a:headEnd/>
            <a:tailEnd/>
          </a:ln>
        </p:spPr>
        <p:txBody>
          <a:bodyPr vert="horz" wrap="square" lIns="135852" tIns="67926" rIns="135852" bIns="67926"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731838" y="2133600"/>
            <a:ext cx="13166725" cy="6034088"/>
          </a:xfrm>
          <a:prstGeom prst="rect">
            <a:avLst/>
          </a:prstGeom>
          <a:noFill/>
          <a:ln w="9525">
            <a:noFill/>
            <a:miter lim="800000"/>
            <a:headEnd/>
            <a:tailEnd/>
          </a:ln>
        </p:spPr>
        <p:txBody>
          <a:bodyPr vert="horz" wrap="square" lIns="135852" tIns="67926" rIns="135852" bIns="6792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31838" y="8475663"/>
            <a:ext cx="3413125" cy="485775"/>
          </a:xfrm>
          <a:prstGeom prst="rect">
            <a:avLst/>
          </a:prstGeom>
        </p:spPr>
        <p:txBody>
          <a:bodyPr vert="horz" lIns="135852" tIns="67926" rIns="135852" bIns="67926" rtlCol="0" anchor="ctr"/>
          <a:lstStyle>
            <a:lvl1pPr algn="l" defTabSz="1358524" fontAlgn="auto">
              <a:spcBef>
                <a:spcPts val="0"/>
              </a:spcBef>
              <a:spcAft>
                <a:spcPts val="0"/>
              </a:spcAft>
              <a:defRPr sz="1800" smtClean="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4999038" y="8475663"/>
            <a:ext cx="4632325" cy="485775"/>
          </a:xfrm>
          <a:prstGeom prst="rect">
            <a:avLst/>
          </a:prstGeom>
        </p:spPr>
        <p:txBody>
          <a:bodyPr vert="horz" lIns="135852" tIns="67926" rIns="135852" bIns="67926" rtlCol="0" anchor="ctr"/>
          <a:lstStyle>
            <a:lvl1pPr algn="ctr" defTabSz="1358524" fontAlgn="auto">
              <a:spcBef>
                <a:spcPts val="0"/>
              </a:spcBef>
              <a:spcAft>
                <a:spcPts val="0"/>
              </a:spcAft>
              <a:defRPr sz="18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485438" y="8475663"/>
            <a:ext cx="3413125" cy="485775"/>
          </a:xfrm>
          <a:prstGeom prst="rect">
            <a:avLst/>
          </a:prstGeom>
        </p:spPr>
        <p:txBody>
          <a:bodyPr vert="horz" lIns="135852" tIns="67926" rIns="135852" bIns="67926" rtlCol="0" anchor="ctr"/>
          <a:lstStyle>
            <a:lvl1pPr algn="r" defTabSz="1358524" fontAlgn="auto">
              <a:spcBef>
                <a:spcPts val="0"/>
              </a:spcBef>
              <a:spcAft>
                <a:spcPts val="0"/>
              </a:spcAft>
              <a:defRPr sz="1800" smtClean="0">
                <a:solidFill>
                  <a:schemeClr val="tx1">
                    <a:tint val="75000"/>
                  </a:schemeClr>
                </a:solidFill>
                <a:latin typeface="+mn-lt"/>
                <a:cs typeface="+mn-cs"/>
              </a:defRPr>
            </a:lvl1pPr>
          </a:lstStyle>
          <a:p>
            <a:pPr>
              <a:defRPr/>
            </a:pPr>
            <a:fld id="{6BDD0EBD-8F7A-471A-90A9-22381123D23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82" r:id="rId12"/>
    <p:sldLayoutId id="2147483811" r:id="rId13"/>
    <p:sldLayoutId id="2147483814" r:id="rId14"/>
    <p:sldLayoutId id="2147483847" r:id="rId15"/>
    <p:sldLayoutId id="2147483848" r:id="rId16"/>
    <p:sldLayoutId id="2147483849" r:id="rId17"/>
    <p:sldLayoutId id="2147483850" r:id="rId18"/>
  </p:sldLayoutIdLst>
  <p:hf hdr="0" ftr="0" dt="0"/>
  <p:txStyles>
    <p:titleStyle>
      <a:lvl1pPr algn="ctr" defTabSz="1357313" rtl="0" fontAlgn="base">
        <a:spcBef>
          <a:spcPct val="0"/>
        </a:spcBef>
        <a:spcAft>
          <a:spcPct val="0"/>
        </a:spcAft>
        <a:defRPr sz="6500" kern="1200">
          <a:solidFill>
            <a:schemeClr val="tx1"/>
          </a:solidFill>
          <a:latin typeface="+mj-lt"/>
          <a:ea typeface="+mj-ea"/>
          <a:cs typeface="+mj-cs"/>
        </a:defRPr>
      </a:lvl1pPr>
      <a:lvl2pPr algn="ctr" defTabSz="1357313" rtl="0" fontAlgn="base">
        <a:spcBef>
          <a:spcPct val="0"/>
        </a:spcBef>
        <a:spcAft>
          <a:spcPct val="0"/>
        </a:spcAft>
        <a:defRPr sz="6500">
          <a:solidFill>
            <a:schemeClr val="tx1"/>
          </a:solidFill>
          <a:latin typeface="Calibri" pitchFamily="34" charset="0"/>
        </a:defRPr>
      </a:lvl2pPr>
      <a:lvl3pPr algn="ctr" defTabSz="1357313" rtl="0" fontAlgn="base">
        <a:spcBef>
          <a:spcPct val="0"/>
        </a:spcBef>
        <a:spcAft>
          <a:spcPct val="0"/>
        </a:spcAft>
        <a:defRPr sz="6500">
          <a:solidFill>
            <a:schemeClr val="tx1"/>
          </a:solidFill>
          <a:latin typeface="Calibri" pitchFamily="34" charset="0"/>
        </a:defRPr>
      </a:lvl3pPr>
      <a:lvl4pPr algn="ctr" defTabSz="1357313" rtl="0" fontAlgn="base">
        <a:spcBef>
          <a:spcPct val="0"/>
        </a:spcBef>
        <a:spcAft>
          <a:spcPct val="0"/>
        </a:spcAft>
        <a:defRPr sz="6500">
          <a:solidFill>
            <a:schemeClr val="tx1"/>
          </a:solidFill>
          <a:latin typeface="Calibri" pitchFamily="34" charset="0"/>
        </a:defRPr>
      </a:lvl4pPr>
      <a:lvl5pPr algn="ctr" defTabSz="1357313" rtl="0" fontAlgn="base">
        <a:spcBef>
          <a:spcPct val="0"/>
        </a:spcBef>
        <a:spcAft>
          <a:spcPct val="0"/>
        </a:spcAft>
        <a:defRPr sz="6500">
          <a:solidFill>
            <a:schemeClr val="tx1"/>
          </a:solidFill>
          <a:latin typeface="Calibri" pitchFamily="34" charset="0"/>
        </a:defRPr>
      </a:lvl5pPr>
      <a:lvl6pPr marL="457200" algn="ctr" defTabSz="1357313" rtl="0" fontAlgn="base">
        <a:spcBef>
          <a:spcPct val="0"/>
        </a:spcBef>
        <a:spcAft>
          <a:spcPct val="0"/>
        </a:spcAft>
        <a:defRPr sz="6500">
          <a:solidFill>
            <a:schemeClr val="tx1"/>
          </a:solidFill>
          <a:latin typeface="Calibri" pitchFamily="34" charset="0"/>
        </a:defRPr>
      </a:lvl6pPr>
      <a:lvl7pPr marL="914400" algn="ctr" defTabSz="1357313" rtl="0" fontAlgn="base">
        <a:spcBef>
          <a:spcPct val="0"/>
        </a:spcBef>
        <a:spcAft>
          <a:spcPct val="0"/>
        </a:spcAft>
        <a:defRPr sz="6500">
          <a:solidFill>
            <a:schemeClr val="tx1"/>
          </a:solidFill>
          <a:latin typeface="Calibri" pitchFamily="34" charset="0"/>
        </a:defRPr>
      </a:lvl7pPr>
      <a:lvl8pPr marL="1371600" algn="ctr" defTabSz="1357313" rtl="0" fontAlgn="base">
        <a:spcBef>
          <a:spcPct val="0"/>
        </a:spcBef>
        <a:spcAft>
          <a:spcPct val="0"/>
        </a:spcAft>
        <a:defRPr sz="6500">
          <a:solidFill>
            <a:schemeClr val="tx1"/>
          </a:solidFill>
          <a:latin typeface="Calibri" pitchFamily="34" charset="0"/>
        </a:defRPr>
      </a:lvl8pPr>
      <a:lvl9pPr marL="1828800" algn="ctr" defTabSz="1357313" rtl="0" fontAlgn="base">
        <a:spcBef>
          <a:spcPct val="0"/>
        </a:spcBef>
        <a:spcAft>
          <a:spcPct val="0"/>
        </a:spcAft>
        <a:defRPr sz="6500">
          <a:solidFill>
            <a:schemeClr val="tx1"/>
          </a:solidFill>
          <a:latin typeface="Calibri" pitchFamily="34" charset="0"/>
        </a:defRPr>
      </a:lvl9pPr>
    </p:titleStyle>
    <p:bodyStyle>
      <a:lvl1pPr marL="508000" indent="-508000" algn="l" defTabSz="1357313" rtl="0" fontAlgn="base">
        <a:spcBef>
          <a:spcPct val="20000"/>
        </a:spcBef>
        <a:spcAft>
          <a:spcPct val="0"/>
        </a:spcAft>
        <a:buFont typeface="Arial" pitchFamily="34" charset="0"/>
        <a:buChar char="•"/>
        <a:defRPr sz="4800" kern="1200">
          <a:solidFill>
            <a:schemeClr val="tx1"/>
          </a:solidFill>
          <a:latin typeface="+mn-lt"/>
          <a:ea typeface="+mn-ea"/>
          <a:cs typeface="+mn-cs"/>
        </a:defRPr>
      </a:lvl1pPr>
      <a:lvl2pPr marL="1103313" indent="-423863" algn="l" defTabSz="1357313" rtl="0" fontAlgn="base">
        <a:spcBef>
          <a:spcPct val="20000"/>
        </a:spcBef>
        <a:spcAft>
          <a:spcPct val="0"/>
        </a:spcAft>
        <a:buFont typeface="Arial" pitchFamily="34" charset="0"/>
        <a:buChar char="–"/>
        <a:defRPr sz="4200" kern="1200">
          <a:solidFill>
            <a:schemeClr val="tx1"/>
          </a:solidFill>
          <a:latin typeface="+mn-lt"/>
          <a:ea typeface="+mn-ea"/>
          <a:cs typeface="+mn-cs"/>
        </a:defRPr>
      </a:lvl2pPr>
      <a:lvl3pPr marL="1697038" indent="-338138" algn="l" defTabSz="1357313" rtl="0" fontAlgn="base">
        <a:spcBef>
          <a:spcPct val="20000"/>
        </a:spcBef>
        <a:spcAft>
          <a:spcPct val="0"/>
        </a:spcAft>
        <a:buFont typeface="Arial" pitchFamily="34" charset="0"/>
        <a:buChar char="•"/>
        <a:defRPr sz="3600" kern="1200">
          <a:solidFill>
            <a:schemeClr val="tx1"/>
          </a:solidFill>
          <a:latin typeface="+mn-lt"/>
          <a:ea typeface="+mn-ea"/>
          <a:cs typeface="+mn-cs"/>
        </a:defRPr>
      </a:lvl3pPr>
      <a:lvl4pPr marL="2376488" indent="-338138" algn="l" defTabSz="1357313" rtl="0" fontAlgn="base">
        <a:spcBef>
          <a:spcPct val="20000"/>
        </a:spcBef>
        <a:spcAft>
          <a:spcPct val="0"/>
        </a:spcAft>
        <a:buFont typeface="Arial" pitchFamily="34" charset="0"/>
        <a:buChar char="–"/>
        <a:defRPr sz="3000" kern="1200">
          <a:solidFill>
            <a:schemeClr val="tx1"/>
          </a:solidFill>
          <a:latin typeface="+mn-lt"/>
          <a:ea typeface="+mn-ea"/>
          <a:cs typeface="+mn-cs"/>
        </a:defRPr>
      </a:lvl4pPr>
      <a:lvl5pPr marL="3055938" indent="-338138" algn="l" defTabSz="1357313" rtl="0" fontAlgn="base">
        <a:spcBef>
          <a:spcPct val="20000"/>
        </a:spcBef>
        <a:spcAft>
          <a:spcPct val="0"/>
        </a:spcAft>
        <a:buFont typeface="Arial" pitchFamily="34" charset="0"/>
        <a:buChar char="»"/>
        <a:defRPr sz="3000" kern="1200">
          <a:solidFill>
            <a:schemeClr val="tx1"/>
          </a:solidFill>
          <a:latin typeface="+mn-lt"/>
          <a:ea typeface="+mn-ea"/>
          <a:cs typeface="+mn-cs"/>
        </a:defRPr>
      </a:lvl5pPr>
      <a:lvl6pPr marL="3735941"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15203"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094465"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773727"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58524" rtl="0" eaLnBrk="1" latinLnBrk="0" hangingPunct="1">
        <a:defRPr sz="2700" kern="1200">
          <a:solidFill>
            <a:schemeClr val="tx1"/>
          </a:solidFill>
          <a:latin typeface="+mn-lt"/>
          <a:ea typeface="+mn-ea"/>
          <a:cs typeface="+mn-cs"/>
        </a:defRPr>
      </a:lvl1pPr>
      <a:lvl2pPr marL="679262" algn="l" defTabSz="1358524" rtl="0" eaLnBrk="1" latinLnBrk="0" hangingPunct="1">
        <a:defRPr sz="2700" kern="1200">
          <a:solidFill>
            <a:schemeClr val="tx1"/>
          </a:solidFill>
          <a:latin typeface="+mn-lt"/>
          <a:ea typeface="+mn-ea"/>
          <a:cs typeface="+mn-cs"/>
        </a:defRPr>
      </a:lvl2pPr>
      <a:lvl3pPr marL="1358524" algn="l" defTabSz="1358524" rtl="0" eaLnBrk="1" latinLnBrk="0" hangingPunct="1">
        <a:defRPr sz="2700" kern="1200">
          <a:solidFill>
            <a:schemeClr val="tx1"/>
          </a:solidFill>
          <a:latin typeface="+mn-lt"/>
          <a:ea typeface="+mn-ea"/>
          <a:cs typeface="+mn-cs"/>
        </a:defRPr>
      </a:lvl3pPr>
      <a:lvl4pPr marL="2037786" algn="l" defTabSz="1358524" rtl="0" eaLnBrk="1" latinLnBrk="0" hangingPunct="1">
        <a:defRPr sz="2700" kern="1200">
          <a:solidFill>
            <a:schemeClr val="tx1"/>
          </a:solidFill>
          <a:latin typeface="+mn-lt"/>
          <a:ea typeface="+mn-ea"/>
          <a:cs typeface="+mn-cs"/>
        </a:defRPr>
      </a:lvl4pPr>
      <a:lvl5pPr marL="2717048" algn="l" defTabSz="1358524" rtl="0" eaLnBrk="1" latinLnBrk="0" hangingPunct="1">
        <a:defRPr sz="2700" kern="1200">
          <a:solidFill>
            <a:schemeClr val="tx1"/>
          </a:solidFill>
          <a:latin typeface="+mn-lt"/>
          <a:ea typeface="+mn-ea"/>
          <a:cs typeface="+mn-cs"/>
        </a:defRPr>
      </a:lvl5pPr>
      <a:lvl6pPr marL="3396310" algn="l" defTabSz="1358524" rtl="0" eaLnBrk="1" latinLnBrk="0" hangingPunct="1">
        <a:defRPr sz="2700" kern="1200">
          <a:solidFill>
            <a:schemeClr val="tx1"/>
          </a:solidFill>
          <a:latin typeface="+mn-lt"/>
          <a:ea typeface="+mn-ea"/>
          <a:cs typeface="+mn-cs"/>
        </a:defRPr>
      </a:lvl6pPr>
      <a:lvl7pPr marL="4075572" algn="l" defTabSz="1358524" rtl="0" eaLnBrk="1" latinLnBrk="0" hangingPunct="1">
        <a:defRPr sz="2700" kern="1200">
          <a:solidFill>
            <a:schemeClr val="tx1"/>
          </a:solidFill>
          <a:latin typeface="+mn-lt"/>
          <a:ea typeface="+mn-ea"/>
          <a:cs typeface="+mn-cs"/>
        </a:defRPr>
      </a:lvl7pPr>
      <a:lvl8pPr marL="4754834" algn="l" defTabSz="1358524" rtl="0" eaLnBrk="1" latinLnBrk="0" hangingPunct="1">
        <a:defRPr sz="2700" kern="1200">
          <a:solidFill>
            <a:schemeClr val="tx1"/>
          </a:solidFill>
          <a:latin typeface="+mn-lt"/>
          <a:ea typeface="+mn-ea"/>
          <a:cs typeface="+mn-cs"/>
        </a:defRPr>
      </a:lvl8pPr>
      <a:lvl9pPr marL="5434096" algn="l" defTabSz="1358524"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66184"/>
            <a:ext cx="13167360" cy="1524000"/>
          </a:xfrm>
          <a:prstGeom prst="rect">
            <a:avLst/>
          </a:prstGeom>
        </p:spPr>
        <p:txBody>
          <a:bodyPr vert="horz" lIns="135786" tIns="67891" rIns="135786" bIns="67891" rtlCol="0" anchor="ctr">
            <a:normAutofit/>
          </a:bodyPr>
          <a:lstStyle/>
          <a:p>
            <a:r>
              <a:rPr lang="en-US"/>
              <a:t>Click to edit Master title style</a:t>
            </a:r>
          </a:p>
        </p:txBody>
      </p:sp>
      <p:sp>
        <p:nvSpPr>
          <p:cNvPr id="3" name="Text Placeholder 2"/>
          <p:cNvSpPr>
            <a:spLocks noGrp="1"/>
          </p:cNvSpPr>
          <p:nvPr>
            <p:ph type="body" idx="1"/>
          </p:nvPr>
        </p:nvSpPr>
        <p:spPr>
          <a:xfrm>
            <a:off x="731520" y="2133606"/>
            <a:ext cx="13167360" cy="6034617"/>
          </a:xfrm>
          <a:prstGeom prst="rect">
            <a:avLst/>
          </a:prstGeom>
        </p:spPr>
        <p:txBody>
          <a:bodyPr vert="horz" lIns="135786" tIns="67891" rIns="135786" bIns="6789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31520" y="8475140"/>
            <a:ext cx="3413760" cy="486833"/>
          </a:xfrm>
          <a:prstGeom prst="rect">
            <a:avLst/>
          </a:prstGeom>
        </p:spPr>
        <p:txBody>
          <a:bodyPr vert="horz" lIns="135786" tIns="67891" rIns="135786" bIns="67891" rtlCol="0" anchor="ctr"/>
          <a:lstStyle>
            <a:lvl1pPr algn="l">
              <a:defRPr sz="1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998720" y="8475140"/>
            <a:ext cx="4632960" cy="486833"/>
          </a:xfrm>
          <a:prstGeom prst="rect">
            <a:avLst/>
          </a:prstGeom>
        </p:spPr>
        <p:txBody>
          <a:bodyPr vert="horz" lIns="135786" tIns="67891" rIns="135786" bIns="67891" rtlCol="0" anchor="ctr"/>
          <a:lstStyle>
            <a:lvl1pPr algn="ctr">
              <a:defRPr sz="18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10485120" y="8475140"/>
            <a:ext cx="3413760" cy="486833"/>
          </a:xfrm>
          <a:prstGeom prst="rect">
            <a:avLst/>
          </a:prstGeom>
        </p:spPr>
        <p:txBody>
          <a:bodyPr vert="horz" lIns="135786" tIns="67891" rIns="135786" bIns="67891" rtlCol="0" anchor="ctr"/>
          <a:lstStyle>
            <a:lvl1pPr algn="r">
              <a:defRPr sz="1800">
                <a:solidFill>
                  <a:schemeClr val="tx1">
                    <a:tint val="75000"/>
                  </a:schemeClr>
                </a:solidFill>
              </a:defRPr>
            </a:lvl1pPr>
          </a:lstStyle>
          <a:p>
            <a:pPr>
              <a:defRPr/>
            </a:pPr>
            <a:fld id="{6BDD0EBD-8F7A-471A-90A9-22381123D239}" type="slidenum">
              <a:rPr lang="en-US" smtClean="0"/>
              <a:pPr>
                <a:defRPr/>
              </a:pPr>
              <a:t>‹#›</a:t>
            </a:fld>
            <a:endParaRPr lang="en-US"/>
          </a:p>
        </p:txBody>
      </p:sp>
      <p:sp>
        <p:nvSpPr>
          <p:cNvPr id="7" name="Rectangle 6"/>
          <p:cNvSpPr/>
          <p:nvPr userDrawn="1"/>
        </p:nvSpPr>
        <p:spPr>
          <a:xfrm>
            <a:off x="0" y="8894765"/>
            <a:ext cx="14630400" cy="244475"/>
          </a:xfrm>
          <a:prstGeom prst="rect">
            <a:avLst/>
          </a:prstGeom>
          <a:gradFill flip="none" rotWithShape="1">
            <a:gsLst>
              <a:gs pos="100000">
                <a:srgbClr val="F2F2F2"/>
              </a:gs>
              <a:gs pos="38000">
                <a:srgbClr val="0000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786" tIns="67891" rIns="135786" bIns="67891" anchor="ctr"/>
          <a:lstStyle/>
          <a:p>
            <a:pPr algn="ctr" defTabSz="1357851" fontAlgn="auto">
              <a:spcBef>
                <a:spcPts val="0"/>
              </a:spcBef>
              <a:spcAft>
                <a:spcPts val="0"/>
              </a:spcAft>
              <a:defRPr/>
            </a:pPr>
            <a:endParaRPr lang="en-US" dirty="0">
              <a:solidFill>
                <a:schemeClr val="bg1">
                  <a:lumMod val="50000"/>
                </a:schemeClr>
              </a:solidFill>
            </a:endParaRPr>
          </a:p>
        </p:txBody>
      </p:sp>
    </p:spTree>
    <p:extLst>
      <p:ext uri="{BB962C8B-B14F-4D97-AF65-F5344CB8AC3E}">
        <p14:creationId xmlns:p14="http://schemas.microsoft.com/office/powerpoint/2010/main" val="2673610123"/>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9" r:id="rId13"/>
    <p:sldLayoutId id="2147483830" r:id="rId14"/>
    <p:sldLayoutId id="2147483831" r:id="rId15"/>
    <p:sldLayoutId id="2147483832" r:id="rId16"/>
  </p:sldLayoutIdLst>
  <p:hf hdr="0" dt="0"/>
  <p:txStyles>
    <p:titleStyle>
      <a:lvl1pPr algn="ctr" defTabSz="1357851" rtl="0" eaLnBrk="1" latinLnBrk="0" hangingPunct="1">
        <a:spcBef>
          <a:spcPct val="0"/>
        </a:spcBef>
        <a:buNone/>
        <a:defRPr sz="6500" kern="1200">
          <a:solidFill>
            <a:schemeClr val="tx1"/>
          </a:solidFill>
          <a:latin typeface="+mj-lt"/>
          <a:ea typeface="+mj-ea"/>
          <a:cs typeface="+mj-cs"/>
        </a:defRPr>
      </a:lvl1pPr>
    </p:titleStyle>
    <p:bodyStyle>
      <a:lvl1pPr marL="509192" indent="-509192" algn="l" defTabSz="1357851"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03254" indent="-424331" algn="l" defTabSz="1357851" rtl="0" eaLnBrk="1" latinLnBrk="0" hangingPunct="1">
        <a:spcBef>
          <a:spcPct val="20000"/>
        </a:spcBef>
        <a:buFont typeface="Arial" pitchFamily="34" charset="0"/>
        <a:buChar char="–"/>
        <a:defRPr sz="4200" kern="1200">
          <a:solidFill>
            <a:schemeClr val="tx1"/>
          </a:solidFill>
          <a:latin typeface="+mn-lt"/>
          <a:ea typeface="+mn-ea"/>
          <a:cs typeface="+mn-cs"/>
        </a:defRPr>
      </a:lvl2pPr>
      <a:lvl3pPr marL="1697311" indent="-339462" algn="l" defTabSz="1357851"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376240"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4pPr>
      <a:lvl5pPr marL="3055164"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34092"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13016"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091940"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770866" indent="-339462" algn="l" defTabSz="1357851"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57851" rtl="0" eaLnBrk="1" latinLnBrk="0" hangingPunct="1">
        <a:defRPr sz="2700" kern="1200">
          <a:solidFill>
            <a:schemeClr val="tx1"/>
          </a:solidFill>
          <a:latin typeface="+mn-lt"/>
          <a:ea typeface="+mn-ea"/>
          <a:cs typeface="+mn-cs"/>
        </a:defRPr>
      </a:lvl1pPr>
      <a:lvl2pPr marL="678925" algn="l" defTabSz="1357851" rtl="0" eaLnBrk="1" latinLnBrk="0" hangingPunct="1">
        <a:defRPr sz="2700" kern="1200">
          <a:solidFill>
            <a:schemeClr val="tx1"/>
          </a:solidFill>
          <a:latin typeface="+mn-lt"/>
          <a:ea typeface="+mn-ea"/>
          <a:cs typeface="+mn-cs"/>
        </a:defRPr>
      </a:lvl2pPr>
      <a:lvl3pPr marL="1357851" algn="l" defTabSz="1357851" rtl="0" eaLnBrk="1" latinLnBrk="0" hangingPunct="1">
        <a:defRPr sz="2700" kern="1200">
          <a:solidFill>
            <a:schemeClr val="tx1"/>
          </a:solidFill>
          <a:latin typeface="+mn-lt"/>
          <a:ea typeface="+mn-ea"/>
          <a:cs typeface="+mn-cs"/>
        </a:defRPr>
      </a:lvl3pPr>
      <a:lvl4pPr marL="2036776" algn="l" defTabSz="1357851" rtl="0" eaLnBrk="1" latinLnBrk="0" hangingPunct="1">
        <a:defRPr sz="2700" kern="1200">
          <a:solidFill>
            <a:schemeClr val="tx1"/>
          </a:solidFill>
          <a:latin typeface="+mn-lt"/>
          <a:ea typeface="+mn-ea"/>
          <a:cs typeface="+mn-cs"/>
        </a:defRPr>
      </a:lvl4pPr>
      <a:lvl5pPr marL="2715702" algn="l" defTabSz="1357851" rtl="0" eaLnBrk="1" latinLnBrk="0" hangingPunct="1">
        <a:defRPr sz="2700" kern="1200">
          <a:solidFill>
            <a:schemeClr val="tx1"/>
          </a:solidFill>
          <a:latin typeface="+mn-lt"/>
          <a:ea typeface="+mn-ea"/>
          <a:cs typeface="+mn-cs"/>
        </a:defRPr>
      </a:lvl5pPr>
      <a:lvl6pPr marL="3394628" algn="l" defTabSz="1357851" rtl="0" eaLnBrk="1" latinLnBrk="0" hangingPunct="1">
        <a:defRPr sz="2700" kern="1200">
          <a:solidFill>
            <a:schemeClr val="tx1"/>
          </a:solidFill>
          <a:latin typeface="+mn-lt"/>
          <a:ea typeface="+mn-ea"/>
          <a:cs typeface="+mn-cs"/>
        </a:defRPr>
      </a:lvl6pPr>
      <a:lvl7pPr marL="4073552" algn="l" defTabSz="1357851" rtl="0" eaLnBrk="1" latinLnBrk="0" hangingPunct="1">
        <a:defRPr sz="2700" kern="1200">
          <a:solidFill>
            <a:schemeClr val="tx1"/>
          </a:solidFill>
          <a:latin typeface="+mn-lt"/>
          <a:ea typeface="+mn-ea"/>
          <a:cs typeface="+mn-cs"/>
        </a:defRPr>
      </a:lvl7pPr>
      <a:lvl8pPr marL="4752476" algn="l" defTabSz="1357851" rtl="0" eaLnBrk="1" latinLnBrk="0" hangingPunct="1">
        <a:defRPr sz="2700" kern="1200">
          <a:solidFill>
            <a:schemeClr val="tx1"/>
          </a:solidFill>
          <a:latin typeface="+mn-lt"/>
          <a:ea typeface="+mn-ea"/>
          <a:cs typeface="+mn-cs"/>
        </a:defRPr>
      </a:lvl8pPr>
      <a:lvl9pPr marL="5431404" algn="l" defTabSz="1357851"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86836"/>
            <a:ext cx="12618720"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434167"/>
            <a:ext cx="1261872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8475136"/>
            <a:ext cx="329184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6/4/2025</a:t>
            </a:fld>
            <a:endParaRPr lang="en-US"/>
          </a:p>
        </p:txBody>
      </p:sp>
      <p:sp>
        <p:nvSpPr>
          <p:cNvPr id="5" name="Footer Placeholder 4"/>
          <p:cNvSpPr>
            <a:spLocks noGrp="1"/>
          </p:cNvSpPr>
          <p:nvPr>
            <p:ph type="ftr" sz="quarter" idx="3"/>
          </p:nvPr>
        </p:nvSpPr>
        <p:spPr>
          <a:xfrm>
            <a:off x="4846320" y="8475136"/>
            <a:ext cx="493776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Transwat</a:t>
            </a:r>
          </a:p>
        </p:txBody>
      </p:sp>
      <p:sp>
        <p:nvSpPr>
          <p:cNvPr id="6" name="Slide Number Placeholder 5"/>
          <p:cNvSpPr>
            <a:spLocks noGrp="1"/>
          </p:cNvSpPr>
          <p:nvPr>
            <p:ph type="sldNum" sz="quarter" idx="4"/>
          </p:nvPr>
        </p:nvSpPr>
        <p:spPr>
          <a:xfrm>
            <a:off x="10332720" y="8475136"/>
            <a:ext cx="329184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30482879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ranswat.com/" TargetMode="External"/><Relationship Id="rId2" Type="http://schemas.openxmlformats.org/officeDocument/2006/relationships/notesSlide" Target="../notesSlides/notesSlide1.xml"/><Relationship Id="rId1" Type="http://schemas.openxmlformats.org/officeDocument/2006/relationships/slideLayout" Target="../slideLayouts/slideLayout4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2.xml"/><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3.jpe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3.xm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56.jpeg"/><Relationship Id="rId4" Type="http://schemas.openxmlformats.org/officeDocument/2006/relationships/image" Target="../media/image55.jpe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58.jpe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40.jpeg"/><Relationship Id="rId1" Type="http://schemas.openxmlformats.org/officeDocument/2006/relationships/slideLayout" Target="../slideLayouts/slideLayout13.xml"/><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jpeg"/><Relationship Id="rId12" Type="http://schemas.openxmlformats.org/officeDocument/2006/relationships/image" Target="../media/image73.png"/><Relationship Id="rId2" Type="http://schemas.openxmlformats.org/officeDocument/2006/relationships/image" Target="../media/image63.jpeg"/><Relationship Id="rId1" Type="http://schemas.openxmlformats.org/officeDocument/2006/relationships/slideLayout" Target="../slideLayouts/slideLayout13.xml"/><Relationship Id="rId6" Type="http://schemas.openxmlformats.org/officeDocument/2006/relationships/image" Target="../media/image67.jpeg"/><Relationship Id="rId11" Type="http://schemas.openxmlformats.org/officeDocument/2006/relationships/image" Target="../media/image72.png"/><Relationship Id="rId5" Type="http://schemas.openxmlformats.org/officeDocument/2006/relationships/image" Target="../media/image66.emf"/><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s>
</file>

<file path=ppt/slides/_rels/slide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77.jpeg"/><Relationship Id="rId1" Type="http://schemas.openxmlformats.org/officeDocument/2006/relationships/slideLayout" Target="../slideLayouts/slideLayout13.xml"/><Relationship Id="rId4" Type="http://schemas.openxmlformats.org/officeDocument/2006/relationships/image" Target="../media/image78.jpeg"/></Relationships>
</file>

<file path=ppt/slides/_rels/slide2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63.jpeg"/><Relationship Id="rId1" Type="http://schemas.openxmlformats.org/officeDocument/2006/relationships/slideLayout" Target="../slideLayouts/slideLayout13.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2.xml"/><Relationship Id="rId5" Type="http://schemas.openxmlformats.org/officeDocument/2006/relationships/image" Target="../media/image83.jpeg"/><Relationship Id="rId4" Type="http://schemas.openxmlformats.org/officeDocument/2006/relationships/image" Target="../media/image82.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3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92.emf"/><Relationship Id="rId4" Type="http://schemas.openxmlformats.org/officeDocument/2006/relationships/image" Target="../media/image91.emf"/></Relationships>
</file>

<file path=ppt/slides/_rels/slide32.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96.jpeg"/><Relationship Id="rId5" Type="http://schemas.openxmlformats.org/officeDocument/2006/relationships/image" Target="../media/image95.jpeg"/><Relationship Id="rId4" Type="http://schemas.openxmlformats.org/officeDocument/2006/relationships/image" Target="../media/image94.jpeg"/></Relationships>
</file>

<file path=ppt/slides/_rels/slide3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3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notesSlide" Target="../notesSlides/notesSlide10.xml"/><Relationship Id="rId7" Type="http://schemas.openxmlformats.org/officeDocument/2006/relationships/package" Target="../embeddings/Microsoft_PowerPoint_Presentation.pptx"/><Relationship Id="rId2" Type="http://schemas.openxmlformats.org/officeDocument/2006/relationships/slideLayout" Target="../slideLayouts/slideLayout17.xml"/><Relationship Id="rId1" Type="http://schemas.openxmlformats.org/officeDocument/2006/relationships/vmlDrawing" Target="../drawings/vmlDrawing2.vml"/><Relationship Id="rId6" Type="http://schemas.openxmlformats.org/officeDocument/2006/relationships/image" Target="../media/image107.jpeg"/><Relationship Id="rId11" Type="http://schemas.openxmlformats.org/officeDocument/2006/relationships/image" Target="../transport%20photos/NH2.jpg" TargetMode="External"/><Relationship Id="rId5" Type="http://schemas.openxmlformats.org/officeDocument/2006/relationships/image" Target="../media/image106.jpeg"/><Relationship Id="rId10" Type="http://schemas.openxmlformats.org/officeDocument/2006/relationships/image" Target="../media/image109.jpeg"/><Relationship Id="rId4" Type="http://schemas.openxmlformats.org/officeDocument/2006/relationships/image" Target="../media/image15.jpeg"/><Relationship Id="rId9" Type="http://schemas.openxmlformats.org/officeDocument/2006/relationships/image" Target="../media/image108.jpeg"/></Relationships>
</file>

<file path=ppt/slides/_rels/slide3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8" Type="http://schemas.openxmlformats.org/officeDocument/2006/relationships/image" Target="../media/image117.jpeg"/><Relationship Id="rId13" Type="http://schemas.openxmlformats.org/officeDocument/2006/relationships/image" Target="../media/image122.jpeg"/><Relationship Id="rId3" Type="http://schemas.openxmlformats.org/officeDocument/2006/relationships/image" Target="../media/image112.jpeg"/><Relationship Id="rId7" Type="http://schemas.openxmlformats.org/officeDocument/2006/relationships/image" Target="../media/image116.jpeg"/><Relationship Id="rId12" Type="http://schemas.openxmlformats.org/officeDocument/2006/relationships/image" Target="../media/image12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5.jpeg"/><Relationship Id="rId11" Type="http://schemas.openxmlformats.org/officeDocument/2006/relationships/image" Target="../media/image120.jpeg"/><Relationship Id="rId5" Type="http://schemas.openxmlformats.org/officeDocument/2006/relationships/image" Target="../media/image114.jpeg"/><Relationship Id="rId10" Type="http://schemas.openxmlformats.org/officeDocument/2006/relationships/image" Target="../media/image119.jpeg"/><Relationship Id="rId4" Type="http://schemas.openxmlformats.org/officeDocument/2006/relationships/image" Target="../media/image113.jpeg"/><Relationship Id="rId9" Type="http://schemas.openxmlformats.org/officeDocument/2006/relationships/image" Target="../media/image118.png"/></Relationships>
</file>

<file path=ppt/slides/_rels/slide38.xml.rels><?xml version="1.0" encoding="UTF-8" standalone="yes"?>
<Relationships xmlns="http://schemas.openxmlformats.org/package/2006/relationships"><Relationship Id="rId13" Type="http://schemas.openxmlformats.org/officeDocument/2006/relationships/image" Target="../media/image134.jpeg"/><Relationship Id="rId18" Type="http://schemas.openxmlformats.org/officeDocument/2006/relationships/image" Target="../media/image139.jpeg"/><Relationship Id="rId26" Type="http://schemas.openxmlformats.org/officeDocument/2006/relationships/image" Target="../media/image147.jpeg"/><Relationship Id="rId21" Type="http://schemas.openxmlformats.org/officeDocument/2006/relationships/image" Target="../media/image142.jpeg"/><Relationship Id="rId34" Type="http://schemas.openxmlformats.org/officeDocument/2006/relationships/image" Target="../media/image155.jpeg"/><Relationship Id="rId7" Type="http://schemas.openxmlformats.org/officeDocument/2006/relationships/image" Target="../media/image128.jpeg"/><Relationship Id="rId12" Type="http://schemas.openxmlformats.org/officeDocument/2006/relationships/image" Target="../media/image133.jpeg"/><Relationship Id="rId17" Type="http://schemas.openxmlformats.org/officeDocument/2006/relationships/image" Target="../media/image138.jpeg"/><Relationship Id="rId25" Type="http://schemas.openxmlformats.org/officeDocument/2006/relationships/image" Target="../media/image146.jpeg"/><Relationship Id="rId33" Type="http://schemas.openxmlformats.org/officeDocument/2006/relationships/image" Target="../media/image154.png"/><Relationship Id="rId2" Type="http://schemas.openxmlformats.org/officeDocument/2006/relationships/image" Target="../media/image123.jpeg"/><Relationship Id="rId16" Type="http://schemas.openxmlformats.org/officeDocument/2006/relationships/image" Target="../media/image137.jpeg"/><Relationship Id="rId20" Type="http://schemas.openxmlformats.org/officeDocument/2006/relationships/image" Target="../media/image141.jpeg"/><Relationship Id="rId29" Type="http://schemas.openxmlformats.org/officeDocument/2006/relationships/image" Target="../media/image150.jpeg"/><Relationship Id="rId1" Type="http://schemas.openxmlformats.org/officeDocument/2006/relationships/slideLayout" Target="../slideLayouts/slideLayout12.xml"/><Relationship Id="rId6" Type="http://schemas.openxmlformats.org/officeDocument/2006/relationships/image" Target="../media/image127.jpeg"/><Relationship Id="rId11" Type="http://schemas.openxmlformats.org/officeDocument/2006/relationships/image" Target="../media/image132.jpeg"/><Relationship Id="rId24" Type="http://schemas.openxmlformats.org/officeDocument/2006/relationships/image" Target="../media/image145.jpeg"/><Relationship Id="rId32" Type="http://schemas.openxmlformats.org/officeDocument/2006/relationships/image" Target="../media/image153.png"/><Relationship Id="rId37" Type="http://schemas.openxmlformats.org/officeDocument/2006/relationships/image" Target="../media/image158.jpeg"/><Relationship Id="rId5" Type="http://schemas.openxmlformats.org/officeDocument/2006/relationships/image" Target="../media/image126.jpeg"/><Relationship Id="rId15" Type="http://schemas.openxmlformats.org/officeDocument/2006/relationships/image" Target="../media/image136.jpeg"/><Relationship Id="rId23" Type="http://schemas.openxmlformats.org/officeDocument/2006/relationships/image" Target="../media/image144.jpeg"/><Relationship Id="rId28" Type="http://schemas.openxmlformats.org/officeDocument/2006/relationships/image" Target="../media/image149.jpeg"/><Relationship Id="rId36" Type="http://schemas.openxmlformats.org/officeDocument/2006/relationships/image" Target="../media/image157.jpeg"/><Relationship Id="rId10" Type="http://schemas.openxmlformats.org/officeDocument/2006/relationships/image" Target="../media/image131.jpeg"/><Relationship Id="rId19" Type="http://schemas.openxmlformats.org/officeDocument/2006/relationships/image" Target="../media/image140.jpeg"/><Relationship Id="rId31" Type="http://schemas.openxmlformats.org/officeDocument/2006/relationships/image" Target="../media/image152.png"/><Relationship Id="rId4" Type="http://schemas.openxmlformats.org/officeDocument/2006/relationships/image" Target="../media/image125.jpeg"/><Relationship Id="rId9" Type="http://schemas.openxmlformats.org/officeDocument/2006/relationships/image" Target="../media/image130.jpeg"/><Relationship Id="rId14" Type="http://schemas.openxmlformats.org/officeDocument/2006/relationships/image" Target="../media/image135.jpeg"/><Relationship Id="rId22" Type="http://schemas.openxmlformats.org/officeDocument/2006/relationships/image" Target="../media/image143.jpeg"/><Relationship Id="rId27" Type="http://schemas.openxmlformats.org/officeDocument/2006/relationships/image" Target="../media/image148.jpeg"/><Relationship Id="rId30" Type="http://schemas.openxmlformats.org/officeDocument/2006/relationships/image" Target="../media/image151.png"/><Relationship Id="rId35" Type="http://schemas.openxmlformats.org/officeDocument/2006/relationships/image" Target="../media/image156.jpeg"/><Relationship Id="rId8" Type="http://schemas.openxmlformats.org/officeDocument/2006/relationships/image" Target="../media/image129.png"/><Relationship Id="rId3" Type="http://schemas.openxmlformats.org/officeDocument/2006/relationships/image" Target="../media/image124.jpeg"/></Relationships>
</file>

<file path=ppt/slides/_rels/slide39.xml.rels><?xml version="1.0" encoding="UTF-8" standalone="yes"?>
<Relationships xmlns="http://schemas.openxmlformats.org/package/2006/relationships"><Relationship Id="rId3" Type="http://schemas.openxmlformats.org/officeDocument/2006/relationships/hyperlink" Target="http://www.gherzieastern.com/"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4.jpeg"/><Relationship Id="rId7"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13.xml"/><Relationship Id="rId6" Type="http://schemas.openxmlformats.org/officeDocument/2006/relationships/image" Target="../media/image16.jpeg"/><Relationship Id="rId11" Type="http://schemas.openxmlformats.org/officeDocument/2006/relationships/image" Target="../media/image20.jpeg"/><Relationship Id="rId5" Type="http://schemas.openxmlformats.org/officeDocument/2006/relationships/image" Target="../media/image4.jpeg"/><Relationship Id="rId10" Type="http://schemas.openxmlformats.org/officeDocument/2006/relationships/image" Target="../media/image19.png"/><Relationship Id="rId4" Type="http://schemas.openxmlformats.org/officeDocument/2006/relationships/image" Target="../media/image15.jpe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860800" y="8229600"/>
            <a:ext cx="9321800" cy="1056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sz="2000">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9pPr>
          </a:lstStyle>
          <a:p>
            <a:pPr algn="ctr" defTabSz="1219170" fontAlgn="auto">
              <a:spcBef>
                <a:spcPct val="0"/>
              </a:spcBef>
              <a:spcAft>
                <a:spcPts val="0"/>
              </a:spcAft>
              <a:buClrTx/>
              <a:buSzTx/>
              <a:buNone/>
            </a:pPr>
            <a:r>
              <a:rPr lang="en-US" sz="1600" b="1" dirty="0">
                <a:solidFill>
                  <a:prstClr val="black"/>
                </a:solidFill>
                <a:latin typeface="Microsoft JhengHei" panose="020B0604030504040204" charset="-120"/>
                <a:ea typeface="Microsoft JhengHei" panose="020B0604030504040204" charset="-120"/>
                <a:cs typeface="Javanese Text" panose="02000000000000000000" charset="0"/>
              </a:rPr>
              <a:t>8-2-686/K/1&amp;2, C-3, 2</a:t>
            </a:r>
            <a:r>
              <a:rPr lang="en-US" sz="1600" b="1" baseline="30000" dirty="0">
                <a:solidFill>
                  <a:prstClr val="black"/>
                </a:solidFill>
                <a:latin typeface="Microsoft JhengHei" panose="020B0604030504040204" charset="-120"/>
                <a:ea typeface="Microsoft JhengHei" panose="020B0604030504040204" charset="-120"/>
                <a:cs typeface="Javanese Text" panose="02000000000000000000" charset="0"/>
              </a:rPr>
              <a:t>nd</a:t>
            </a:r>
            <a:r>
              <a:rPr lang="en-US" sz="1600" b="1" dirty="0">
                <a:solidFill>
                  <a:prstClr val="black"/>
                </a:solidFill>
                <a:latin typeface="Microsoft JhengHei" panose="020B0604030504040204" charset="-120"/>
                <a:ea typeface="Microsoft JhengHei" panose="020B0604030504040204" charset="-120"/>
                <a:cs typeface="Javanese Text" panose="02000000000000000000" charset="0"/>
              </a:rPr>
              <a:t> Floor,‘</a:t>
            </a:r>
            <a:r>
              <a:rPr lang="en-US" sz="1600" b="1" dirty="0" err="1">
                <a:solidFill>
                  <a:prstClr val="black"/>
                </a:solidFill>
                <a:latin typeface="Microsoft JhengHei" panose="020B0604030504040204" charset="-120"/>
                <a:ea typeface="Microsoft JhengHei" panose="020B0604030504040204" charset="-120"/>
                <a:cs typeface="Javanese Text" panose="02000000000000000000" charset="0"/>
              </a:rPr>
              <a:t>Kimtee</a:t>
            </a:r>
            <a:r>
              <a:rPr lang="en-US" sz="1600" b="1" dirty="0">
                <a:solidFill>
                  <a:prstClr val="black"/>
                </a:solidFill>
                <a:latin typeface="Microsoft JhengHei" panose="020B0604030504040204" charset="-120"/>
                <a:ea typeface="Microsoft JhengHei" panose="020B0604030504040204" charset="-120"/>
                <a:cs typeface="Javanese Text" panose="02000000000000000000" charset="0"/>
              </a:rPr>
              <a:t> Square’</a:t>
            </a:r>
          </a:p>
          <a:p>
            <a:pPr algn="ctr" defTabSz="1219170" fontAlgn="auto">
              <a:spcBef>
                <a:spcPct val="0"/>
              </a:spcBef>
              <a:spcAft>
                <a:spcPts val="0"/>
              </a:spcAft>
              <a:buClrTx/>
              <a:buSzTx/>
              <a:buNone/>
            </a:pPr>
            <a:r>
              <a:rPr lang="en-US" sz="1467" b="1" dirty="0">
                <a:solidFill>
                  <a:prstClr val="black"/>
                </a:solidFill>
                <a:latin typeface="Microsoft JhengHei" panose="020B0604030504040204" charset="-120"/>
                <a:ea typeface="Microsoft JhengHei" panose="020B0604030504040204" charset="-120"/>
                <a:cs typeface="Javanese Text" panose="02000000000000000000" charset="0"/>
              </a:rPr>
              <a:t>Road No. 12, Banjara Hills, Hyderabad–500034 Tel :  +91 40-23320233 </a:t>
            </a:r>
          </a:p>
          <a:p>
            <a:pPr algn="ctr" defTabSz="1219170" fontAlgn="auto">
              <a:spcBef>
                <a:spcPct val="0"/>
              </a:spcBef>
              <a:spcAft>
                <a:spcPts val="0"/>
              </a:spcAft>
              <a:buClrTx/>
              <a:buSzTx/>
              <a:buNone/>
            </a:pPr>
            <a:r>
              <a:rPr lang="en-US" sz="1600" b="1" dirty="0">
                <a:solidFill>
                  <a:prstClr val="black"/>
                </a:solidFill>
                <a:latin typeface="Microsoft JhengHei" panose="020B0604030504040204" charset="-120"/>
                <a:ea typeface="Microsoft JhengHei" panose="020B0604030504040204" charset="-120"/>
                <a:cs typeface="Javanese Text" panose="02000000000000000000" charset="0"/>
              </a:rPr>
              <a:t>Fax : 040-23384148 Email : bd@transwat.com; </a:t>
            </a:r>
            <a:r>
              <a:rPr lang="en-US" sz="1600" dirty="0">
                <a:solidFill>
                  <a:prstClr val="black"/>
                </a:solidFill>
                <a:cs typeface="+mn-cs"/>
                <a:sym typeface="+mn-ea"/>
                <a:hlinkClick r:id="rId3"/>
              </a:rPr>
              <a:t>www.transwat.com</a:t>
            </a:r>
            <a:r>
              <a:rPr lang="en-US" sz="1600" dirty="0">
                <a:solidFill>
                  <a:prstClr val="black"/>
                </a:solidFill>
                <a:cs typeface="+mn-cs"/>
                <a:sym typeface="+mn-ea"/>
              </a:rPr>
              <a:t> </a:t>
            </a:r>
            <a:endParaRPr lang="en-US" sz="1600" b="1" dirty="0">
              <a:solidFill>
                <a:prstClr val="black"/>
              </a:solidFill>
              <a:latin typeface="Microsoft JhengHei" panose="020B0604030504040204" charset="-120"/>
              <a:ea typeface="Microsoft JhengHei" panose="020B0604030504040204" charset="-120"/>
              <a:cs typeface="Javanese Text" panose="02000000000000000000" charset="0"/>
            </a:endParaRPr>
          </a:p>
          <a:p>
            <a:pPr algn="ctr" defTabSz="1219170" fontAlgn="auto">
              <a:spcBef>
                <a:spcPct val="0"/>
              </a:spcBef>
              <a:spcAft>
                <a:spcPts val="0"/>
              </a:spcAft>
              <a:buClrTx/>
              <a:buSzTx/>
              <a:buNone/>
            </a:pPr>
            <a:endParaRPr lang="en-US" sz="1600" b="1" dirty="0">
              <a:solidFill>
                <a:prstClr val="black"/>
              </a:solidFill>
              <a:latin typeface="Microsoft JhengHei" panose="020B0604030504040204" charset="-120"/>
              <a:ea typeface="Microsoft JhengHei" panose="020B0604030504040204" charset="-120"/>
              <a:cs typeface="Javanese Text" panose="02000000000000000000" charset="0"/>
            </a:endParaRPr>
          </a:p>
        </p:txBody>
      </p:sp>
      <p:sp>
        <p:nvSpPr>
          <p:cNvPr id="3076" name="Line 12"/>
          <p:cNvSpPr>
            <a:spLocks noChangeShapeType="1"/>
          </p:cNvSpPr>
          <p:nvPr/>
        </p:nvSpPr>
        <p:spPr bwMode="auto">
          <a:xfrm>
            <a:off x="3015712" y="8081431"/>
            <a:ext cx="11397094" cy="4572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defTabSz="1219170" fontAlgn="auto">
              <a:spcBef>
                <a:spcPts val="0"/>
              </a:spcBef>
              <a:spcAft>
                <a:spcPts val="0"/>
              </a:spcAft>
            </a:pPr>
            <a:endParaRPr lang="en-US" sz="1800" dirty="0">
              <a:solidFill>
                <a:prstClr val="black"/>
              </a:solidFill>
              <a:latin typeface="Calibri"/>
              <a:cs typeface="+mn-cs"/>
            </a:endParaRPr>
          </a:p>
        </p:txBody>
      </p:sp>
      <p:sp>
        <p:nvSpPr>
          <p:cNvPr id="30" name="Rectangle 13"/>
          <p:cNvSpPr>
            <a:spLocks noChangeArrowheads="1"/>
          </p:cNvSpPr>
          <p:nvPr/>
        </p:nvSpPr>
        <p:spPr bwMode="auto">
          <a:xfrm>
            <a:off x="2500557" y="5181600"/>
            <a:ext cx="1214035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sz="2000">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9pPr>
          </a:lstStyle>
          <a:p>
            <a:pPr algn="ctr" defTabSz="1219170" fontAlgn="auto">
              <a:spcBef>
                <a:spcPct val="0"/>
              </a:spcBef>
              <a:spcAft>
                <a:spcPts val="0"/>
              </a:spcAft>
              <a:buClrTx/>
              <a:buSzTx/>
              <a:buNone/>
            </a:pPr>
            <a:r>
              <a:rPr lang="en-US" sz="2133" b="1" dirty="0">
                <a:solidFill>
                  <a:srgbClr val="0070C0"/>
                </a:solidFill>
                <a:latin typeface="Gungsuh" panose="02030600000101010101" charset="-127"/>
                <a:ea typeface="Gungsuh" panose="02030600000101010101" charset="-127"/>
                <a:cs typeface="+mn-cs"/>
              </a:rPr>
              <a:t>  </a:t>
            </a:r>
            <a:r>
              <a:rPr lang="en-US" sz="3500" b="1" dirty="0">
                <a:solidFill>
                  <a:srgbClr val="0070C0"/>
                </a:solidFill>
                <a:latin typeface="Gungsuh" panose="02030600000101010101" charset="-127"/>
                <a:ea typeface="Gungsuh" panose="02030600000101010101" charset="-127"/>
                <a:cs typeface="+mn-cs"/>
              </a:rPr>
              <a:t>Transwat  Techno-Engineering Services Ltd </a:t>
            </a:r>
          </a:p>
          <a:p>
            <a:pPr algn="ctr" defTabSz="1219170" fontAlgn="auto">
              <a:spcBef>
                <a:spcPct val="0"/>
              </a:spcBef>
              <a:spcAft>
                <a:spcPts val="0"/>
              </a:spcAft>
              <a:buClrTx/>
              <a:buSzTx/>
              <a:buNone/>
            </a:pPr>
            <a:r>
              <a:rPr lang="en-US" sz="3000" b="1" dirty="0">
                <a:solidFill>
                  <a:srgbClr val="0070C0"/>
                </a:solidFill>
                <a:latin typeface="Gungsuh" panose="02030600000101010101" charset="-127"/>
                <a:ea typeface="Gungsuh" panose="02030600000101010101" charset="-127"/>
                <a:cs typeface="+mn-cs"/>
              </a:rPr>
              <a:t>[ Formerly Wadia Techno-Engineering Ltd ] </a:t>
            </a:r>
          </a:p>
          <a:p>
            <a:pPr algn="ctr" defTabSz="1219170" fontAlgn="auto">
              <a:spcBef>
                <a:spcPct val="0"/>
              </a:spcBef>
              <a:spcAft>
                <a:spcPts val="0"/>
              </a:spcAft>
              <a:buClrTx/>
              <a:buSzTx/>
              <a:buNone/>
            </a:pPr>
            <a:r>
              <a:rPr lang="en-US" sz="2000" b="1" dirty="0">
                <a:solidFill>
                  <a:srgbClr val="0070C0"/>
                </a:solidFill>
                <a:latin typeface="Gungsuh" panose="02030600000101010101" charset="-127"/>
                <a:ea typeface="Gungsuh" panose="02030600000101010101" charset="-127"/>
                <a:cs typeface="+mn-cs"/>
              </a:rPr>
              <a:t>(Est. in 1960)</a:t>
            </a:r>
          </a:p>
          <a:p>
            <a:pPr algn="just" defTabSz="1219170" fontAlgn="auto">
              <a:spcBef>
                <a:spcPct val="0"/>
              </a:spcBef>
              <a:spcAft>
                <a:spcPts val="0"/>
              </a:spcAft>
              <a:buClrTx/>
              <a:buSzTx/>
              <a:buNone/>
            </a:pPr>
            <a:r>
              <a:rPr lang="en-US" sz="3500" b="1" dirty="0">
                <a:solidFill>
                  <a:srgbClr val="0070C0"/>
                </a:solidFill>
                <a:latin typeface="Gungsuh" panose="02030600000101010101" charset="-127"/>
                <a:ea typeface="Gungsuh" panose="02030600000101010101" charset="-127"/>
                <a:cs typeface="+mn-cs"/>
              </a:rPr>
              <a:t> </a:t>
            </a:r>
          </a:p>
        </p:txBody>
      </p:sp>
      <p:sp>
        <p:nvSpPr>
          <p:cNvPr id="22" name="Text Box 21"/>
          <p:cNvSpPr txBox="1"/>
          <p:nvPr/>
        </p:nvSpPr>
        <p:spPr>
          <a:xfrm>
            <a:off x="-1600200" y="7391400"/>
            <a:ext cx="20497800" cy="553998"/>
          </a:xfrm>
          <a:prstGeom prst="rect">
            <a:avLst/>
          </a:prstGeom>
          <a:noFill/>
        </p:spPr>
        <p:txBody>
          <a:bodyPr wrap="square" rtlCol="0">
            <a:spAutoFit/>
          </a:bodyPr>
          <a:lstStyle/>
          <a:p>
            <a:pPr algn="ctr" defTabSz="1219170" fontAlgn="auto">
              <a:spcBef>
                <a:spcPts val="0"/>
              </a:spcBef>
              <a:spcAft>
                <a:spcPts val="0"/>
              </a:spcAft>
            </a:pPr>
            <a:r>
              <a:rPr lang="en-US" sz="1500" b="1" dirty="0">
                <a:solidFill>
                  <a:srgbClr val="002060"/>
                </a:solidFill>
                <a:latin typeface="Calibri"/>
                <a:cs typeface="+mn-cs"/>
              </a:rPr>
              <a:t>Design / Project Management Consultants for Highways, Bridges, Elevated Roads - </a:t>
            </a:r>
            <a:r>
              <a:rPr lang="en-US" sz="1500" b="1" dirty="0">
                <a:solidFill>
                  <a:srgbClr val="002060"/>
                </a:solidFill>
                <a:latin typeface="Calibri"/>
                <a:cs typeface="+mn-cs"/>
                <a:sym typeface="+mn-ea"/>
              </a:rPr>
              <a:t>Buildings (Commercial, Industrial, Institutional Buildings </a:t>
            </a:r>
            <a:r>
              <a:rPr lang="en-US" sz="1500" b="1" dirty="0" err="1">
                <a:solidFill>
                  <a:srgbClr val="002060"/>
                </a:solidFill>
                <a:latin typeface="Calibri"/>
                <a:cs typeface="+mn-cs"/>
                <a:sym typeface="+mn-ea"/>
              </a:rPr>
              <a:t>etc</a:t>
            </a:r>
            <a:r>
              <a:rPr lang="en-US" sz="1500" b="1" dirty="0">
                <a:solidFill>
                  <a:srgbClr val="002060"/>
                </a:solidFill>
                <a:latin typeface="Calibri"/>
                <a:cs typeface="+mn-cs"/>
                <a:sym typeface="+mn-ea"/>
              </a:rPr>
              <a:t>;)</a:t>
            </a:r>
          </a:p>
          <a:p>
            <a:pPr algn="ctr" defTabSz="1219170" fontAlgn="auto">
              <a:spcBef>
                <a:spcPts val="0"/>
              </a:spcBef>
              <a:spcAft>
                <a:spcPts val="0"/>
              </a:spcAft>
            </a:pPr>
            <a:r>
              <a:rPr lang="en-US" sz="1500" b="1" dirty="0">
                <a:solidFill>
                  <a:srgbClr val="002060"/>
                </a:solidFill>
                <a:latin typeface="Calibri"/>
                <a:cs typeface="+mn-cs"/>
              </a:rPr>
              <a:t>- Major Irrigation (Reservoirs, </a:t>
            </a:r>
            <a:r>
              <a:rPr lang="en-US" sz="1500" b="1" dirty="0">
                <a:solidFill>
                  <a:srgbClr val="002060"/>
                </a:solidFill>
                <a:latin typeface="Calibri"/>
                <a:cs typeface="+mn-cs"/>
                <a:sym typeface="+mn-ea"/>
              </a:rPr>
              <a:t>Dams, </a:t>
            </a:r>
            <a:r>
              <a:rPr lang="en-US" sz="1500" b="1" dirty="0">
                <a:solidFill>
                  <a:srgbClr val="002060"/>
                </a:solidFill>
                <a:latin typeface="Calibri"/>
                <a:cs typeface="+mn-cs"/>
              </a:rPr>
              <a:t> Tunnels, Lift Irrigation, Canals) - Smart Cities - Water Supply - Industrial Parks - Logistic Parks</a:t>
            </a:r>
          </a:p>
        </p:txBody>
      </p:sp>
      <p:sp>
        <p:nvSpPr>
          <p:cNvPr id="32" name="Rectangle 31">
            <a:extLst>
              <a:ext uri="{FF2B5EF4-FFF2-40B4-BE49-F238E27FC236}">
                <a16:creationId xmlns:a16="http://schemas.microsoft.com/office/drawing/2014/main" id="{520E2FDA-B572-446B-8D7E-1F749F7E8B5C}"/>
              </a:ext>
            </a:extLst>
          </p:cNvPr>
          <p:cNvSpPr/>
          <p:nvPr/>
        </p:nvSpPr>
        <p:spPr>
          <a:xfrm>
            <a:off x="0" y="0"/>
            <a:ext cx="2794847" cy="9144000"/>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4" name="Text Box 1">
            <a:extLst>
              <a:ext uri="{FF2B5EF4-FFF2-40B4-BE49-F238E27FC236}">
                <a16:creationId xmlns:a16="http://schemas.microsoft.com/office/drawing/2014/main" id="{DF7F091F-6C57-498E-917D-41E9112968E8}"/>
              </a:ext>
            </a:extLst>
          </p:cNvPr>
          <p:cNvSpPr txBox="1"/>
          <p:nvPr/>
        </p:nvSpPr>
        <p:spPr>
          <a:xfrm>
            <a:off x="4800600" y="6705600"/>
            <a:ext cx="7458740" cy="553998"/>
          </a:xfrm>
          <a:prstGeom prst="rect">
            <a:avLst/>
          </a:prstGeom>
          <a:noFill/>
        </p:spPr>
        <p:txBody>
          <a:bodyPr wrap="square" rtlCol="0">
            <a:spAutoFit/>
          </a:bodyPr>
          <a:lstStyle/>
          <a:p>
            <a:pPr algn="ctr" defTabSz="1219170" fontAlgn="auto">
              <a:spcBef>
                <a:spcPts val="0"/>
              </a:spcBef>
              <a:spcAft>
                <a:spcPts val="0"/>
              </a:spcAft>
            </a:pPr>
            <a:r>
              <a:rPr lang="en-US" sz="3000" b="1" dirty="0">
                <a:solidFill>
                  <a:srgbClr val="FF0000"/>
                </a:solidFill>
                <a:latin typeface="Artifakt Element Black" panose="020B0A03050000020004" pitchFamily="34" charset="0"/>
                <a:ea typeface="Artifakt Element Black" panose="020B0A03050000020004" pitchFamily="34" charset="0"/>
                <a:cs typeface="+mn-cs"/>
              </a:rPr>
              <a:t>( </a:t>
            </a:r>
            <a:r>
              <a:rPr lang="en-US" sz="3000" b="1" u="sng" dirty="0">
                <a:solidFill>
                  <a:srgbClr val="FF0000"/>
                </a:solidFill>
                <a:latin typeface="Artifakt Element Black" panose="020B0A03050000020004" pitchFamily="34" charset="0"/>
                <a:ea typeface="Artifakt Element Black" panose="020B0A03050000020004" pitchFamily="34" charset="0"/>
                <a:cs typeface="+mn-cs"/>
              </a:rPr>
              <a:t>INSTITUTIONAL PROFILE</a:t>
            </a:r>
            <a:r>
              <a:rPr lang="en-US" sz="3000" b="1" dirty="0">
                <a:solidFill>
                  <a:srgbClr val="FF0000"/>
                </a:solidFill>
                <a:latin typeface="Artifakt Element Black" panose="020B0A03050000020004" pitchFamily="34" charset="0"/>
                <a:ea typeface="Artifakt Element Black" panose="020B0A03050000020004" pitchFamily="34" charset="0"/>
                <a:cs typeface="+mn-cs"/>
              </a:rPr>
              <a:t> )</a:t>
            </a:r>
            <a:r>
              <a:rPr lang="en-US" sz="3000" b="1" dirty="0">
                <a:latin typeface="Artifakt Element Black" panose="020B0A03050000020004" pitchFamily="34" charset="0"/>
                <a:ea typeface="Artifakt Element Black" panose="020B0A03050000020004" pitchFamily="34" charset="0"/>
                <a:cs typeface="+mn-cs"/>
              </a:rPr>
              <a:t> </a:t>
            </a:r>
          </a:p>
        </p:txBody>
      </p:sp>
      <p:pic>
        <p:nvPicPr>
          <p:cNvPr id="2" name="Picture 1">
            <a:extLst>
              <a:ext uri="{FF2B5EF4-FFF2-40B4-BE49-F238E27FC236}">
                <a16:creationId xmlns:a16="http://schemas.microsoft.com/office/drawing/2014/main" id="{5EAF8E3E-EE32-4D8E-9CAF-C5E0A7DBD914}"/>
              </a:ext>
            </a:extLst>
          </p:cNvPr>
          <p:cNvPicPr>
            <a:picLocks noChangeAspect="1"/>
          </p:cNvPicPr>
          <p:nvPr/>
        </p:nvPicPr>
        <p:blipFill>
          <a:blip r:embed="rId4"/>
          <a:stretch>
            <a:fillRect/>
          </a:stretch>
        </p:blipFill>
        <p:spPr>
          <a:xfrm>
            <a:off x="2971800" y="152400"/>
            <a:ext cx="11512654" cy="4953000"/>
          </a:xfrm>
          <a:prstGeom prst="rect">
            <a:avLst/>
          </a:prstGeom>
        </p:spPr>
      </p:pic>
      <p:pic>
        <p:nvPicPr>
          <p:cNvPr id="3" name="Picture 2">
            <a:extLst>
              <a:ext uri="{FF2B5EF4-FFF2-40B4-BE49-F238E27FC236}">
                <a16:creationId xmlns:a16="http://schemas.microsoft.com/office/drawing/2014/main" id="{68D089C6-F2B0-47A1-869F-D242A09BF687}"/>
              </a:ext>
            </a:extLst>
          </p:cNvPr>
          <p:cNvPicPr>
            <a:picLocks noChangeAspect="1"/>
          </p:cNvPicPr>
          <p:nvPr/>
        </p:nvPicPr>
        <p:blipFill>
          <a:blip r:embed="rId5"/>
          <a:stretch>
            <a:fillRect/>
          </a:stretch>
        </p:blipFill>
        <p:spPr>
          <a:xfrm>
            <a:off x="11125200" y="2479040"/>
            <a:ext cx="3276600" cy="2582913"/>
          </a:xfrm>
          <a:prstGeom prst="rect">
            <a:avLst/>
          </a:prstGeom>
        </p:spPr>
      </p:pic>
      <p:pic>
        <p:nvPicPr>
          <p:cNvPr id="4" name="Picture 3">
            <a:extLst>
              <a:ext uri="{FF2B5EF4-FFF2-40B4-BE49-F238E27FC236}">
                <a16:creationId xmlns:a16="http://schemas.microsoft.com/office/drawing/2014/main" id="{89BF3655-83A7-40B4-A860-7AB0A89B8BFA}"/>
              </a:ext>
            </a:extLst>
          </p:cNvPr>
          <p:cNvPicPr>
            <a:picLocks noChangeAspect="1"/>
          </p:cNvPicPr>
          <p:nvPr/>
        </p:nvPicPr>
        <p:blipFill>
          <a:blip r:embed="rId6"/>
          <a:stretch>
            <a:fillRect/>
          </a:stretch>
        </p:blipFill>
        <p:spPr>
          <a:xfrm>
            <a:off x="5867400" y="228600"/>
            <a:ext cx="2786578" cy="2209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5209033" y="4302109"/>
            <a:ext cx="4392168" cy="1857587"/>
          </a:xfrm>
          <a:prstGeom prst="ellipse">
            <a:avLst/>
          </a:prstGeom>
          <a:solidFill>
            <a:schemeClr val="accent1">
              <a:alpha val="68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3208" rIns="0" bIns="13208" rtlCol="0" anchor="ctr"/>
          <a:lstStyle/>
          <a:p>
            <a:pPr algn="ctr"/>
            <a:r>
              <a:rPr lang="en-US" sz="2200" b="1" dirty="0">
                <a:solidFill>
                  <a:srgbClr val="002060"/>
                </a:solidFill>
              </a:rPr>
              <a:t>Total Built up Area of 5 Medical College Campuses </a:t>
            </a:r>
          </a:p>
          <a:p>
            <a:pPr algn="ctr"/>
            <a:r>
              <a:rPr lang="en-US" sz="2200" b="1" dirty="0">
                <a:solidFill>
                  <a:srgbClr val="002060"/>
                </a:solidFill>
              </a:rPr>
              <a:t>- over 280,000 Sq. </a:t>
            </a:r>
            <a:r>
              <a:rPr lang="en-US" sz="2200" b="1" dirty="0" err="1">
                <a:solidFill>
                  <a:srgbClr val="002060"/>
                </a:solidFill>
              </a:rPr>
              <a:t>Mtrs</a:t>
            </a:r>
            <a:endParaRPr lang="en-US" sz="2200" b="1" dirty="0">
              <a:solidFill>
                <a:srgbClr val="002060"/>
              </a:solidFill>
            </a:endParaRPr>
          </a:p>
        </p:txBody>
      </p:sp>
      <p:pic>
        <p:nvPicPr>
          <p:cNvPr id="8" name="Picture 3"/>
          <p:cNvPicPr>
            <a:picLocks noChangeAspect="1" noChangeArrowheads="1"/>
          </p:cNvPicPr>
          <p:nvPr/>
        </p:nvPicPr>
        <p:blipFill>
          <a:blip r:embed="rId3" cstate="print"/>
          <a:srcRect/>
          <a:stretch>
            <a:fillRect/>
          </a:stretch>
        </p:blipFill>
        <p:spPr bwMode="auto">
          <a:xfrm>
            <a:off x="5208928" y="6667697"/>
            <a:ext cx="4145280" cy="194290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9" name="Picture 5"/>
          <p:cNvPicPr preferRelativeResize="0">
            <a:picLocks noChangeArrowheads="1"/>
          </p:cNvPicPr>
          <p:nvPr/>
        </p:nvPicPr>
        <p:blipFill>
          <a:blip r:embed="rId4" cstate="print"/>
          <a:srcRect/>
          <a:stretch>
            <a:fillRect/>
          </a:stretch>
        </p:blipFill>
        <p:spPr bwMode="auto">
          <a:xfrm>
            <a:off x="623825" y="4133623"/>
            <a:ext cx="4125976" cy="1938867"/>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0" name="Rectangle 9"/>
          <p:cNvSpPr/>
          <p:nvPr/>
        </p:nvSpPr>
        <p:spPr>
          <a:xfrm>
            <a:off x="4965089" y="6187340"/>
            <a:ext cx="4263096" cy="429530"/>
          </a:xfrm>
          <a:prstGeom prst="rect">
            <a:avLst/>
          </a:prstGeom>
          <a:noFill/>
          <a:ln w="9525">
            <a:noFill/>
            <a:miter lim="800000"/>
          </a:ln>
          <a:effectLst/>
        </p:spPr>
        <p:txBody>
          <a:bodyPr wrap="square" lIns="135812" tIns="67908" rIns="135812" bIns="67908">
            <a:spAutoFit/>
          </a:bodyPr>
          <a:lstStyle/>
          <a:p>
            <a:pPr algn="ctr"/>
            <a:r>
              <a:rPr lang="en-US" sz="1900" dirty="0">
                <a:solidFill>
                  <a:srgbClr val="000099"/>
                </a:solidFill>
                <a:effectLst>
                  <a:outerShdw blurRad="38100" dist="38100" dir="2700000" algn="tl">
                    <a:srgbClr val="C0C0C0"/>
                  </a:outerShdw>
                </a:effectLst>
                <a:latin typeface="Times New Roman" panose="02020603050405020304" pitchFamily="18" charset="0"/>
              </a:rPr>
              <a:t> </a:t>
            </a:r>
            <a:r>
              <a:rPr lang="en-US" sz="1900" dirty="0" err="1">
                <a:solidFill>
                  <a:srgbClr val="000099"/>
                </a:solidFill>
                <a:effectLst>
                  <a:outerShdw blurRad="38100" dist="38100" dir="2700000" algn="tl">
                    <a:srgbClr val="C0C0C0"/>
                  </a:outerShdw>
                </a:effectLst>
                <a:latin typeface="Times New Roman" panose="02020603050405020304" pitchFamily="18" charset="0"/>
              </a:rPr>
              <a:t>Baripada</a:t>
            </a:r>
            <a:r>
              <a:rPr lang="en-US" sz="1900" dirty="0">
                <a:solidFill>
                  <a:srgbClr val="000099"/>
                </a:solidFill>
                <a:effectLst>
                  <a:outerShdw blurRad="38100" dist="38100" dir="2700000" algn="tl">
                    <a:srgbClr val="C0C0C0"/>
                  </a:outerShdw>
                </a:effectLst>
                <a:latin typeface="Times New Roman" panose="02020603050405020304" pitchFamily="18" charset="0"/>
              </a:rPr>
              <a:t> Medical College</a:t>
            </a:r>
          </a:p>
        </p:txBody>
      </p:sp>
      <p:sp>
        <p:nvSpPr>
          <p:cNvPr id="11" name="Rectangle 10"/>
          <p:cNvSpPr/>
          <p:nvPr/>
        </p:nvSpPr>
        <p:spPr>
          <a:xfrm>
            <a:off x="365760" y="3609070"/>
            <a:ext cx="3989728" cy="429530"/>
          </a:xfrm>
          <a:prstGeom prst="rect">
            <a:avLst/>
          </a:prstGeom>
          <a:noFill/>
          <a:ln w="9525">
            <a:noFill/>
            <a:miter lim="800000"/>
          </a:ln>
          <a:effectLst/>
        </p:spPr>
        <p:txBody>
          <a:bodyPr wrap="square" lIns="135812" tIns="67908" rIns="135812" bIns="67908">
            <a:spAutoFit/>
          </a:bodyPr>
          <a:lstStyle/>
          <a:p>
            <a:pPr algn="ctr"/>
            <a:r>
              <a:rPr lang="en-US" sz="1900" dirty="0">
                <a:solidFill>
                  <a:srgbClr val="000099"/>
                </a:solidFill>
                <a:effectLst>
                  <a:outerShdw blurRad="38100" dist="38100" dir="2700000" algn="tl">
                    <a:srgbClr val="C0C0C0"/>
                  </a:outerShdw>
                </a:effectLst>
                <a:latin typeface="Times New Roman" panose="02020603050405020304" pitchFamily="18" charset="0"/>
              </a:rPr>
              <a:t> </a:t>
            </a:r>
            <a:r>
              <a:rPr lang="en-US" sz="1900" dirty="0" err="1">
                <a:solidFill>
                  <a:srgbClr val="000099"/>
                </a:solidFill>
                <a:effectLst>
                  <a:outerShdw blurRad="38100" dist="38100" dir="2700000" algn="tl">
                    <a:srgbClr val="C0C0C0"/>
                  </a:outerShdw>
                </a:effectLst>
                <a:latin typeface="Times New Roman" panose="02020603050405020304" pitchFamily="18" charset="0"/>
              </a:rPr>
              <a:t>Balangir</a:t>
            </a:r>
            <a:r>
              <a:rPr lang="en-US" sz="1900" dirty="0">
                <a:solidFill>
                  <a:srgbClr val="000099"/>
                </a:solidFill>
                <a:effectLst>
                  <a:outerShdw blurRad="38100" dist="38100" dir="2700000" algn="tl">
                    <a:srgbClr val="C0C0C0"/>
                  </a:outerShdw>
                </a:effectLst>
                <a:latin typeface="Times New Roman" panose="02020603050405020304" pitchFamily="18" charset="0"/>
              </a:rPr>
              <a:t> Medical College</a:t>
            </a:r>
          </a:p>
        </p:txBody>
      </p:sp>
      <p:pic>
        <p:nvPicPr>
          <p:cNvPr id="1026" name="Picture 2" descr="\\MAR\scan\Balasore Medical College Pics 11012018\WhatsApp Image 2018-01-11 at 09.31.18.jpeg"/>
          <p:cNvPicPr preferRelativeResize="0">
            <a:picLocks noChangeArrowheads="1"/>
          </p:cNvPicPr>
          <p:nvPr/>
        </p:nvPicPr>
        <p:blipFill>
          <a:blip r:embed="rId5" cstate="print"/>
          <a:srcRect/>
          <a:stretch>
            <a:fillRect/>
          </a:stretch>
        </p:blipFill>
        <p:spPr bwMode="auto">
          <a:xfrm>
            <a:off x="9880397" y="4151143"/>
            <a:ext cx="4140403" cy="193852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3" name="Rectangle 12"/>
          <p:cNvSpPr/>
          <p:nvPr/>
        </p:nvSpPr>
        <p:spPr>
          <a:xfrm>
            <a:off x="9753600" y="6205242"/>
            <a:ext cx="4511040" cy="429530"/>
          </a:xfrm>
          <a:prstGeom prst="rect">
            <a:avLst/>
          </a:prstGeom>
          <a:noFill/>
          <a:ln w="9525">
            <a:noFill/>
            <a:miter lim="800000"/>
          </a:ln>
          <a:effectLst/>
        </p:spPr>
        <p:txBody>
          <a:bodyPr wrap="square" lIns="135812" tIns="67908" rIns="135812" bIns="67908">
            <a:spAutoFit/>
          </a:bodyPr>
          <a:lstStyle/>
          <a:p>
            <a:pPr algn="ctr"/>
            <a:r>
              <a:rPr lang="en-US" sz="1900" dirty="0">
                <a:solidFill>
                  <a:srgbClr val="000099"/>
                </a:solidFill>
                <a:effectLst>
                  <a:outerShdw blurRad="38100" dist="38100" dir="2700000" algn="tl">
                    <a:srgbClr val="C0C0C0"/>
                  </a:outerShdw>
                </a:effectLst>
                <a:latin typeface="Times New Roman" panose="02020603050405020304" pitchFamily="18" charset="0"/>
              </a:rPr>
              <a:t> </a:t>
            </a:r>
            <a:r>
              <a:rPr lang="en-US" sz="1900" dirty="0" err="1">
                <a:solidFill>
                  <a:srgbClr val="000099"/>
                </a:solidFill>
                <a:effectLst>
                  <a:outerShdw blurRad="38100" dist="38100" dir="2700000" algn="tl">
                    <a:srgbClr val="C0C0C0"/>
                  </a:outerShdw>
                </a:effectLst>
                <a:latin typeface="Times New Roman" panose="02020603050405020304" pitchFamily="18" charset="0"/>
              </a:rPr>
              <a:t>Balasore</a:t>
            </a:r>
            <a:r>
              <a:rPr lang="en-US" sz="1900" dirty="0">
                <a:solidFill>
                  <a:srgbClr val="000099"/>
                </a:solidFill>
                <a:effectLst>
                  <a:outerShdw blurRad="38100" dist="38100" dir="2700000" algn="tl">
                    <a:srgbClr val="C0C0C0"/>
                  </a:outerShdw>
                </a:effectLst>
                <a:latin typeface="Times New Roman" panose="02020603050405020304" pitchFamily="18" charset="0"/>
              </a:rPr>
              <a:t> Medical College</a:t>
            </a:r>
          </a:p>
        </p:txBody>
      </p:sp>
      <p:sp>
        <p:nvSpPr>
          <p:cNvPr id="14" name="Rectangle 13"/>
          <p:cNvSpPr/>
          <p:nvPr/>
        </p:nvSpPr>
        <p:spPr>
          <a:xfrm>
            <a:off x="10169808" y="3636277"/>
            <a:ext cx="3972912" cy="429530"/>
          </a:xfrm>
          <a:prstGeom prst="rect">
            <a:avLst/>
          </a:prstGeom>
          <a:noFill/>
          <a:ln w="9525">
            <a:noFill/>
            <a:miter lim="800000"/>
          </a:ln>
          <a:effectLst/>
        </p:spPr>
        <p:txBody>
          <a:bodyPr wrap="square" lIns="135812" tIns="67908" rIns="135812" bIns="67908">
            <a:spAutoFit/>
          </a:bodyPr>
          <a:lstStyle/>
          <a:p>
            <a:pPr algn="ctr"/>
            <a:r>
              <a:rPr lang="en-US" sz="1900" dirty="0">
                <a:solidFill>
                  <a:srgbClr val="000099"/>
                </a:solidFill>
                <a:effectLst>
                  <a:outerShdw blurRad="38100" dist="38100" dir="2700000" algn="tl">
                    <a:srgbClr val="C0C0C0"/>
                  </a:outerShdw>
                </a:effectLst>
                <a:latin typeface="Times New Roman" panose="02020603050405020304" pitchFamily="18" charset="0"/>
              </a:rPr>
              <a:t> </a:t>
            </a:r>
            <a:r>
              <a:rPr lang="en-US" sz="1900" dirty="0" err="1">
                <a:solidFill>
                  <a:srgbClr val="000099"/>
                </a:solidFill>
                <a:effectLst>
                  <a:outerShdw blurRad="38100" dist="38100" dir="2700000" algn="tl">
                    <a:srgbClr val="C0C0C0"/>
                  </a:outerShdw>
                </a:effectLst>
                <a:latin typeface="Times New Roman" panose="02020603050405020304" pitchFamily="18" charset="0"/>
              </a:rPr>
              <a:t>Koraput</a:t>
            </a:r>
            <a:r>
              <a:rPr lang="en-US" sz="1900" dirty="0">
                <a:solidFill>
                  <a:srgbClr val="000099"/>
                </a:solidFill>
                <a:effectLst>
                  <a:outerShdw blurRad="38100" dist="38100" dir="2700000" algn="tl">
                    <a:srgbClr val="C0C0C0"/>
                  </a:outerShdw>
                </a:effectLst>
                <a:latin typeface="Times New Roman" panose="02020603050405020304" pitchFamily="18" charset="0"/>
              </a:rPr>
              <a:t> Medical College</a:t>
            </a:r>
          </a:p>
        </p:txBody>
      </p:sp>
      <p:sp>
        <p:nvSpPr>
          <p:cNvPr id="15" name="Rectangle 14"/>
          <p:cNvSpPr/>
          <p:nvPr/>
        </p:nvSpPr>
        <p:spPr>
          <a:xfrm>
            <a:off x="605706" y="6159696"/>
            <a:ext cx="4144290" cy="429530"/>
          </a:xfrm>
          <a:prstGeom prst="rect">
            <a:avLst/>
          </a:prstGeom>
          <a:noFill/>
          <a:ln w="9525">
            <a:noFill/>
            <a:miter lim="800000"/>
          </a:ln>
          <a:effectLst/>
        </p:spPr>
        <p:txBody>
          <a:bodyPr wrap="square" lIns="135812" tIns="67908" rIns="135812" bIns="67908">
            <a:spAutoFit/>
          </a:bodyPr>
          <a:lstStyle/>
          <a:p>
            <a:pPr algn="ctr"/>
            <a:r>
              <a:rPr lang="en-US" sz="1900" dirty="0">
                <a:solidFill>
                  <a:srgbClr val="000099"/>
                </a:solidFill>
                <a:effectLst>
                  <a:outerShdw blurRad="38100" dist="38100" dir="2700000" algn="tl">
                    <a:srgbClr val="C0C0C0"/>
                  </a:outerShdw>
                </a:effectLst>
                <a:latin typeface="Times New Roman" panose="02020603050405020304" pitchFamily="18" charset="0"/>
              </a:rPr>
              <a:t> </a:t>
            </a:r>
            <a:r>
              <a:rPr lang="en-US" sz="1900" dirty="0" err="1">
                <a:solidFill>
                  <a:srgbClr val="000099"/>
                </a:solidFill>
                <a:effectLst>
                  <a:outerShdw blurRad="38100" dist="38100" dir="2700000" algn="tl">
                    <a:srgbClr val="C0C0C0"/>
                  </a:outerShdw>
                </a:effectLst>
                <a:latin typeface="Times New Roman" panose="02020603050405020304" pitchFamily="18" charset="0"/>
              </a:rPr>
              <a:t>Puri</a:t>
            </a:r>
            <a:r>
              <a:rPr lang="en-US" sz="1900" dirty="0">
                <a:solidFill>
                  <a:srgbClr val="000099"/>
                </a:solidFill>
                <a:effectLst>
                  <a:outerShdw blurRad="38100" dist="38100" dir="2700000" algn="tl">
                    <a:srgbClr val="C0C0C0"/>
                  </a:outerShdw>
                </a:effectLst>
                <a:latin typeface="Times New Roman" panose="02020603050405020304" pitchFamily="18" charset="0"/>
              </a:rPr>
              <a:t> Medical College</a:t>
            </a:r>
          </a:p>
        </p:txBody>
      </p:sp>
      <p:pic>
        <p:nvPicPr>
          <p:cNvPr id="16" name="Picture 1"/>
          <p:cNvPicPr preferRelativeResize="0">
            <a:picLocks noChangeArrowheads="1"/>
          </p:cNvPicPr>
          <p:nvPr/>
        </p:nvPicPr>
        <p:blipFill>
          <a:blip r:embed="rId6" cstate="print"/>
          <a:srcRect/>
          <a:stretch>
            <a:fillRect/>
          </a:stretch>
        </p:blipFill>
        <p:spPr bwMode="auto">
          <a:xfrm>
            <a:off x="609600" y="6642987"/>
            <a:ext cx="4140403" cy="193852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27" name="Picture 3" descr="\\MAR\scan\Balasore Medical College Pics 11012018\WhatsApp Image 2018-01-11 at 09.31.45.jpeg"/>
          <p:cNvPicPr preferRelativeResize="0">
            <a:picLocks noChangeArrowheads="1"/>
          </p:cNvPicPr>
          <p:nvPr/>
        </p:nvPicPr>
        <p:blipFill>
          <a:blip r:embed="rId7" cstate="print"/>
          <a:srcRect/>
          <a:stretch>
            <a:fillRect/>
          </a:stretch>
        </p:blipFill>
        <p:spPr bwMode="auto">
          <a:xfrm>
            <a:off x="9942784" y="6667696"/>
            <a:ext cx="4140403" cy="193852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28" name="Picture 4" descr="\\MAR\scan\Balasore Medical College Pics 11012018\WhatsApp Image 2018-01-11 at 09.31.38 (1).jpeg"/>
          <p:cNvPicPr preferRelativeResize="0">
            <a:picLocks noChangeArrowheads="1"/>
          </p:cNvPicPr>
          <p:nvPr/>
        </p:nvPicPr>
        <p:blipFill>
          <a:blip r:embed="rId8" cstate="print"/>
          <a:srcRect/>
          <a:stretch>
            <a:fillRect/>
          </a:stretch>
        </p:blipFill>
        <p:spPr bwMode="auto">
          <a:xfrm>
            <a:off x="9880397" y="1677104"/>
            <a:ext cx="4140403" cy="193852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29" name="Picture 5" descr="\\MAR\scan\Balasore Medical College Pics 11012018\WhatsApp Image 2018-01-11 at 09.31.29 (1).jpeg"/>
          <p:cNvPicPr preferRelativeResize="0">
            <a:picLocks noChangeArrowheads="1"/>
          </p:cNvPicPr>
          <p:nvPr/>
        </p:nvPicPr>
        <p:blipFill>
          <a:blip r:embed="rId9" cstate="print"/>
          <a:srcRect/>
          <a:stretch>
            <a:fillRect/>
          </a:stretch>
        </p:blipFill>
        <p:spPr bwMode="auto">
          <a:xfrm>
            <a:off x="5369357" y="1681168"/>
            <a:ext cx="4140403" cy="193852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030" name="Picture 6" descr="\\MAR\scan\Balasore Medical College Pics 11012018\WhatsApp Image 2018-01-11 at 09.31.32 (1).jpeg"/>
          <p:cNvPicPr preferRelativeResize="0">
            <a:picLocks noChangeArrowheads="1"/>
          </p:cNvPicPr>
          <p:nvPr/>
        </p:nvPicPr>
        <p:blipFill>
          <a:blip r:embed="rId10" cstate="print"/>
          <a:srcRect/>
          <a:stretch>
            <a:fillRect/>
          </a:stretch>
        </p:blipFill>
        <p:spPr bwMode="auto">
          <a:xfrm>
            <a:off x="609600" y="1681168"/>
            <a:ext cx="4140403" cy="193852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2" name="Text Box 1"/>
          <p:cNvSpPr txBox="1"/>
          <p:nvPr/>
        </p:nvSpPr>
        <p:spPr>
          <a:xfrm>
            <a:off x="5461000" y="3741616"/>
            <a:ext cx="3563719" cy="552677"/>
          </a:xfrm>
          <a:prstGeom prst="rect">
            <a:avLst/>
          </a:prstGeom>
          <a:solidFill>
            <a:schemeClr val="accent6">
              <a:alpha val="68000"/>
            </a:schemeClr>
          </a:solidFill>
        </p:spPr>
        <p:txBody>
          <a:bodyPr wrap="none" lIns="135852" tIns="67926" rIns="135852" bIns="67926" rtlCol="0" anchor="t">
            <a:spAutoFit/>
          </a:bodyPr>
          <a:lstStyle/>
          <a:p>
            <a:r>
              <a:rPr lang="en-US" b="1" dirty="0">
                <a:gradFill>
                  <a:gsLst>
                    <a:gs pos="0">
                      <a:srgbClr val="012D86"/>
                    </a:gs>
                    <a:gs pos="100000">
                      <a:srgbClr val="0E2557"/>
                    </a:gs>
                  </a:gsLst>
                  <a:lin scaled="0"/>
                </a:gradFill>
                <a:latin typeface="Arial" panose="020B0604020202020204" pitchFamily="34" charset="0"/>
                <a:ea typeface="Times New Roman" panose="02020603050405020304" pitchFamily="18" charset="0"/>
                <a:cs typeface="Arial" panose="020B0604020202020204" pitchFamily="34" charset="0"/>
                <a:sym typeface="+mn-ea"/>
              </a:rPr>
              <a:t> - Built Environment</a:t>
            </a:r>
            <a:endParaRPr lang="en-US"/>
          </a:p>
        </p:txBody>
      </p:sp>
      <p:sp>
        <p:nvSpPr>
          <p:cNvPr id="24" name="Rectangle 23">
            <a:extLst>
              <a:ext uri="{FF2B5EF4-FFF2-40B4-BE49-F238E27FC236}">
                <a16:creationId xmlns:a16="http://schemas.microsoft.com/office/drawing/2014/main" id="{A0ED3FD5-83F5-43D1-BEA1-D6FD9AD70CD5}"/>
              </a:ext>
            </a:extLst>
          </p:cNvPr>
          <p:cNvSpPr/>
          <p:nvPr/>
        </p:nvSpPr>
        <p:spPr>
          <a:xfrm>
            <a:off x="-3464" y="-11332"/>
            <a:ext cx="14630400"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lnSpc>
                <a:spcPts val="2488"/>
              </a:lnSpc>
            </a:pPr>
            <a:endParaRPr lang="en-US" sz="2800" b="1" dirty="0"/>
          </a:p>
          <a:p>
            <a:pPr>
              <a:lnSpc>
                <a:spcPts val="2488"/>
              </a:lnSpc>
            </a:pPr>
            <a:r>
              <a:rPr lang="en-US" sz="2800" b="1" dirty="0"/>
              <a:t>BUILDINGS Sector – New Govt. Medical College Campuses </a:t>
            </a:r>
            <a:r>
              <a:rPr lang="en-US" sz="2800" b="1" dirty="0">
                <a:solidFill>
                  <a:prstClr val="white"/>
                </a:solidFill>
                <a:latin typeface="Franklin Gothic Book"/>
                <a:ea typeface="Helvetica Neue UltraLight"/>
                <a:cs typeface="+mn-cs"/>
              </a:rPr>
              <a:t>(5 NO’s)</a:t>
            </a:r>
          </a:p>
          <a:p>
            <a:pPr>
              <a:lnSpc>
                <a:spcPts val="2488"/>
              </a:lnSpc>
            </a:pPr>
            <a:endParaRPr lang="en-US" sz="2800" b="1" dirty="0"/>
          </a:p>
          <a:p>
            <a:pPr>
              <a:lnSpc>
                <a:spcPts val="2488"/>
              </a:lnSpc>
            </a:pPr>
            <a:endParaRPr lang="en-US" sz="1800" i="1" dirty="0">
              <a:solidFill>
                <a:schemeClr val="bg1"/>
              </a:solidFill>
              <a:latin typeface="Helvetica Neue Light"/>
              <a:ea typeface="Helvetica Neue Light"/>
              <a:cs typeface="Helvetica Neue Light"/>
            </a:endParaRPr>
          </a:p>
        </p:txBody>
      </p:sp>
      <p:sp>
        <p:nvSpPr>
          <p:cNvPr id="20" name="Rectangle 19">
            <a:extLst>
              <a:ext uri="{FF2B5EF4-FFF2-40B4-BE49-F238E27FC236}">
                <a16:creationId xmlns:a16="http://schemas.microsoft.com/office/drawing/2014/main" id="{BAC0F062-215E-4FB2-AE14-08DF8260AB1B}"/>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1" name="TextBox 20">
            <a:extLst>
              <a:ext uri="{FF2B5EF4-FFF2-40B4-BE49-F238E27FC236}">
                <a16:creationId xmlns:a16="http://schemas.microsoft.com/office/drawing/2014/main" id="{07EDDC69-884A-4371-869E-9FBDFBC3296D}"/>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22" name="Slide Number Placeholder 2">
            <a:extLst>
              <a:ext uri="{FF2B5EF4-FFF2-40B4-BE49-F238E27FC236}">
                <a16:creationId xmlns:a16="http://schemas.microsoft.com/office/drawing/2014/main" id="{E67EA712-143C-481F-B0E9-BF678D1A8FB6}"/>
              </a:ext>
            </a:extLst>
          </p:cNvPr>
          <p:cNvSpPr txBox="1">
            <a:spLocks/>
          </p:cNvSpPr>
          <p:nvPr/>
        </p:nvSpPr>
        <p:spPr>
          <a:xfrm>
            <a:off x="14097000" y="8458200"/>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10</a:t>
            </a:fld>
            <a:endParaRPr lang="en-US" dirty="0"/>
          </a:p>
        </p:txBody>
      </p:sp>
    </p:spTree>
    <p:extLst>
      <p:ext uri="{BB962C8B-B14F-4D97-AF65-F5344CB8AC3E}">
        <p14:creationId xmlns:p14="http://schemas.microsoft.com/office/powerpoint/2010/main" val="1241658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arashish\AppData\Local\Microsoft\Windows\Temporary Internet Files\Content.Outlook\IB3NHVKR\Balasore - Aerial View.jpg"/>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l="7393" t="25055" r="9468" b="25404"/>
          <a:stretch>
            <a:fillRect/>
          </a:stretch>
        </p:blipFill>
        <p:spPr bwMode="auto">
          <a:xfrm>
            <a:off x="1033273" y="953347"/>
            <a:ext cx="7631176" cy="429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Content Placeholder 1" descr="IMG_5548"/>
          <p:cNvPicPr>
            <a:picLocks noGrp="1" noChangeAspect="1"/>
          </p:cNvPicPr>
          <p:nvPr>
            <p:ph sz="half" idx="2"/>
          </p:nvPr>
        </p:nvPicPr>
        <p:blipFill>
          <a:blip r:embed="rId4"/>
          <a:srcRect r="1963" b="21790"/>
          <a:stretch>
            <a:fillRect/>
          </a:stretch>
        </p:blipFill>
        <p:spPr>
          <a:xfrm>
            <a:off x="1033272" y="5334000"/>
            <a:ext cx="7630160" cy="3218180"/>
          </a:xfrm>
          <a:prstGeom prst="rect">
            <a:avLst/>
          </a:prstGeom>
          <a:solidFill>
            <a:schemeClr val="accent1">
              <a:lumMod val="60000"/>
              <a:lumOff val="40000"/>
            </a:schemeClr>
          </a:solidFill>
        </p:spPr>
      </p:pic>
      <p:graphicFrame>
        <p:nvGraphicFramePr>
          <p:cNvPr id="10" name="Table 9"/>
          <p:cNvGraphicFramePr>
            <a:graphicFrameLocks noGrp="1"/>
          </p:cNvGraphicFramePr>
          <p:nvPr/>
        </p:nvGraphicFramePr>
        <p:xfrm>
          <a:off x="9163304" y="914400"/>
          <a:ext cx="5238496" cy="7631849"/>
        </p:xfrm>
        <a:graphic>
          <a:graphicData uri="http://schemas.openxmlformats.org/drawingml/2006/table">
            <a:tbl>
              <a:tblPr/>
              <a:tblGrid>
                <a:gridCol w="481584">
                  <a:extLst>
                    <a:ext uri="{9D8B030D-6E8A-4147-A177-3AD203B41FA5}">
                      <a16:colId xmlns:a16="http://schemas.microsoft.com/office/drawing/2014/main" val="20000"/>
                    </a:ext>
                  </a:extLst>
                </a:gridCol>
                <a:gridCol w="2293112">
                  <a:extLst>
                    <a:ext uri="{9D8B030D-6E8A-4147-A177-3AD203B41FA5}">
                      <a16:colId xmlns:a16="http://schemas.microsoft.com/office/drawing/2014/main" val="20001"/>
                    </a:ext>
                  </a:extLst>
                </a:gridCol>
                <a:gridCol w="1135888">
                  <a:extLst>
                    <a:ext uri="{9D8B030D-6E8A-4147-A177-3AD203B41FA5}">
                      <a16:colId xmlns:a16="http://schemas.microsoft.com/office/drawing/2014/main" val="20002"/>
                    </a:ext>
                  </a:extLst>
                </a:gridCol>
                <a:gridCol w="1327912">
                  <a:extLst>
                    <a:ext uri="{9D8B030D-6E8A-4147-A177-3AD203B41FA5}">
                      <a16:colId xmlns:a16="http://schemas.microsoft.com/office/drawing/2014/main" val="20003"/>
                    </a:ext>
                  </a:extLst>
                </a:gridCol>
              </a:tblGrid>
              <a:tr h="445711">
                <a:tc gridSpan="4">
                  <a:txBody>
                    <a:bodyPr/>
                    <a:lstStyle/>
                    <a:p>
                      <a:pPr algn="ctr" rtl="0" fontAlgn="ctr">
                        <a:buNone/>
                      </a:pPr>
                      <a:r>
                        <a:rPr lang="en-US" altLang="en-IN" sz="1600" b="1" i="0" u="none" strike="noStrike" dirty="0">
                          <a:solidFill>
                            <a:srgbClr val="F311B8"/>
                          </a:solidFill>
                          <a:effectLst/>
                          <a:latin typeface="Arial" panose="020B0604020202020204"/>
                        </a:rPr>
                        <a:t>Typical Area Statement  (As per MCI Norms)</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hMerge="1">
                  <a:txBody>
                    <a:bodyPr/>
                    <a:lstStyle/>
                    <a:p>
                      <a:endParaRPr lang="en-US"/>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hMerge="1">
                  <a:txBody>
                    <a:bodyPr/>
                    <a:lstStyle/>
                    <a:p>
                      <a:endParaRPr lang="en-US"/>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hMerge="1">
                  <a:txBody>
                    <a:bodyPr/>
                    <a:lstStyle/>
                    <a:p>
                      <a:endParaRPr lang="en-US"/>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00"/>
                  </a:ext>
                </a:extLst>
              </a:tr>
              <a:tr h="445711">
                <a:tc>
                  <a:txBody>
                    <a:bodyPr/>
                    <a:lstStyle/>
                    <a:p>
                      <a:pPr algn="ctr" rtl="0" fontAlgn="ctr"/>
                      <a:r>
                        <a:rPr lang="en-IN" sz="1200" b="1" i="0" u="none" strike="noStrike">
                          <a:solidFill>
                            <a:srgbClr val="000000"/>
                          </a:solidFill>
                          <a:effectLst/>
                          <a:latin typeface="Arial" panose="020B0604020202020204"/>
                        </a:rPr>
                        <a:t>S.No.</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1" i="0" u="none" strike="noStrike">
                          <a:solidFill>
                            <a:srgbClr val="000000"/>
                          </a:solidFill>
                          <a:effectLst/>
                          <a:latin typeface="Arial" panose="020B0604020202020204"/>
                        </a:rPr>
                        <a:t>Building Type</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1" i="0" u="none" strike="noStrike" dirty="0">
                          <a:solidFill>
                            <a:srgbClr val="000000"/>
                          </a:solidFill>
                          <a:effectLst/>
                          <a:latin typeface="Arial" panose="020B0604020202020204"/>
                        </a:rPr>
                        <a:t>Area in </a:t>
                      </a:r>
                      <a:r>
                        <a:rPr lang="en-IN" sz="1300" b="1" i="0" u="none" strike="noStrike" dirty="0" err="1">
                          <a:solidFill>
                            <a:srgbClr val="000000"/>
                          </a:solidFill>
                          <a:effectLst/>
                          <a:latin typeface="Arial" panose="020B0604020202020204"/>
                        </a:rPr>
                        <a:t>sqm</a:t>
                      </a:r>
                      <a:r>
                        <a:rPr lang="en-IN" sz="1300" b="1" i="0" u="none" strike="noStrike" dirty="0">
                          <a:solidFill>
                            <a:srgbClr val="000000"/>
                          </a:solidFill>
                          <a:effectLst/>
                          <a:latin typeface="Arial" panose="020B0604020202020204"/>
                        </a:rPr>
                        <a:t> </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1" i="0" u="none" strike="noStrike">
                          <a:solidFill>
                            <a:srgbClr val="000000"/>
                          </a:solidFill>
                          <a:effectLst/>
                          <a:latin typeface="Arial" panose="020B0604020202020204"/>
                        </a:rPr>
                        <a:t>No. of Stories</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01"/>
                  </a:ext>
                </a:extLst>
              </a:tr>
              <a:tr h="230017">
                <a:tc>
                  <a:txBody>
                    <a:bodyPr/>
                    <a:lstStyle/>
                    <a:p>
                      <a:pPr algn="ctr" rtl="0" fontAlgn="t"/>
                      <a:r>
                        <a:rPr lang="en-IN" sz="1300" b="1" i="0" u="none" strike="noStrike">
                          <a:solidFill>
                            <a:srgbClr val="000000"/>
                          </a:solidFill>
                          <a:effectLst/>
                          <a:latin typeface="Arial" panose="020B0604020202020204"/>
                        </a:rPr>
                        <a:t>A. </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a:txBody>
                    <a:bodyPr/>
                    <a:lstStyle/>
                    <a:p>
                      <a:pPr algn="l" rtl="0" fontAlgn="t"/>
                      <a:r>
                        <a:rPr lang="en-IN" sz="1300" b="1" i="0" u="none" strike="noStrike">
                          <a:solidFill>
                            <a:srgbClr val="000000"/>
                          </a:solidFill>
                          <a:effectLst/>
                          <a:latin typeface="Arial" panose="020B0604020202020204"/>
                        </a:rPr>
                        <a:t>COLLEGE BUILDINGS</a:t>
                      </a:r>
                    </a:p>
                  </a:txBody>
                  <a:tcPr marL="15240" marR="15240" marT="12700" marB="0" anchor="ctr">
                    <a:lnL w="12700" cap="flat" cmpd="sng" algn="ctr">
                      <a:solidFill>
                        <a:srgbClr val="4BACC6"/>
                      </a:solidFill>
                      <a:prstDash val="solid"/>
                      <a:round/>
                      <a:headEnd type="none" w="med" len="med"/>
                      <a:tailEnd type="none" w="med" len="med"/>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a:txBody>
                    <a:bodyPr/>
                    <a:lstStyle/>
                    <a:p>
                      <a:pPr algn="l" rtl="0" fontAlgn="t"/>
                      <a:r>
                        <a:rPr lang="en-IN" sz="1300" b="1" i="0" u="none" strike="noStrike" dirty="0">
                          <a:solidFill>
                            <a:srgbClr val="000000"/>
                          </a:solidFill>
                          <a:effectLst/>
                          <a:latin typeface="Arial" panose="020B0604020202020204"/>
                        </a:rPr>
                        <a:t> </a:t>
                      </a:r>
                    </a:p>
                  </a:txBody>
                  <a:tcPr marL="15240" marR="15240" marT="12700" marB="0" anchor="ctr">
                    <a:lnL>
                      <a:noFill/>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a:txBody>
                    <a:bodyPr/>
                    <a:lstStyle/>
                    <a:p>
                      <a:pPr algn="l" rtl="0" fontAlgn="t"/>
                      <a:r>
                        <a:rPr lang="en-IN" sz="1300" b="1" i="0" u="none" strike="noStrike">
                          <a:solidFill>
                            <a:srgbClr val="000000"/>
                          </a:solidFill>
                          <a:effectLst/>
                          <a:latin typeface="Arial" panose="020B0604020202020204"/>
                        </a:rPr>
                        <a:t> </a:t>
                      </a:r>
                    </a:p>
                  </a:txBody>
                  <a:tcPr marL="15240" marR="15240" marT="12700" marB="0" anchor="ctr">
                    <a:lnL>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extLst>
                  <a:ext uri="{0D108BD9-81ED-4DB2-BD59-A6C34878D82A}">
                    <a16:rowId xmlns:a16="http://schemas.microsoft.com/office/drawing/2014/main" val="10002"/>
                  </a:ext>
                </a:extLst>
              </a:tr>
              <a:tr h="445711">
                <a:tc>
                  <a:txBody>
                    <a:bodyPr/>
                    <a:lstStyle/>
                    <a:p>
                      <a:pPr algn="ctr" rtl="0" fontAlgn="t"/>
                      <a:r>
                        <a:rPr lang="en-IN" sz="1300" b="0" i="0" u="none" strike="noStrike">
                          <a:solidFill>
                            <a:srgbClr val="000000"/>
                          </a:solidFill>
                          <a:effectLst/>
                          <a:latin typeface="Arial" panose="020B0604020202020204"/>
                        </a:rPr>
                        <a:t>1.a.</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Admin. Office &amp; Teaching Facilities</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dirty="0">
                          <a:solidFill>
                            <a:srgbClr val="000000"/>
                          </a:solidFill>
                          <a:effectLst/>
                          <a:latin typeface="Arial" panose="020B0604020202020204"/>
                        </a:rPr>
                        <a:t>12912</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Stilt+5</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03"/>
                  </a:ext>
                </a:extLst>
              </a:tr>
              <a:tr h="229174">
                <a:tc>
                  <a:txBody>
                    <a:bodyPr/>
                    <a:lstStyle/>
                    <a:p>
                      <a:pPr algn="ctr" rtl="0" fontAlgn="t"/>
                      <a:r>
                        <a:rPr lang="en-IN" sz="1300" b="0" i="0" u="none" strike="noStrike">
                          <a:solidFill>
                            <a:srgbClr val="000000"/>
                          </a:solidFill>
                          <a:effectLst/>
                          <a:latin typeface="Arial" panose="020B0604020202020204"/>
                        </a:rPr>
                        <a:t>1.b.</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dirty="0">
                          <a:solidFill>
                            <a:srgbClr val="000000"/>
                          </a:solidFill>
                          <a:effectLst/>
                          <a:latin typeface="Arial" panose="020B0604020202020204"/>
                        </a:rPr>
                        <a:t>Department Block</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10158</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Stilt+4</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04"/>
                  </a:ext>
                </a:extLst>
              </a:tr>
              <a:tr h="445711">
                <a:tc>
                  <a:txBody>
                    <a:bodyPr/>
                    <a:lstStyle/>
                    <a:p>
                      <a:pPr algn="ctr" rtl="0" fontAlgn="t"/>
                      <a:r>
                        <a:rPr lang="en-IN" sz="1300" b="0" i="0" u="none" strike="noStrike">
                          <a:solidFill>
                            <a:srgbClr val="000000"/>
                          </a:solidFill>
                          <a:effectLst/>
                          <a:latin typeface="Arial" panose="020B0604020202020204"/>
                        </a:rPr>
                        <a:t>2</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Auditorium - 650 Seats Capacity</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2875</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G+1</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05"/>
                  </a:ext>
                </a:extLst>
              </a:tr>
              <a:tr h="230017">
                <a:tc>
                  <a:txBody>
                    <a:bodyPr/>
                    <a:lstStyle/>
                    <a:p>
                      <a:pPr algn="ctr" rtl="0" fontAlgn="t"/>
                      <a:r>
                        <a:rPr lang="en-IN" sz="1300" b="0" i="0" u="none" strike="noStrike">
                          <a:solidFill>
                            <a:srgbClr val="000000"/>
                          </a:solidFill>
                          <a:effectLst/>
                          <a:latin typeface="Arial" panose="020B0604020202020204"/>
                        </a:rPr>
                        <a:t>3</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Gymnasium</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104</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1</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06"/>
                  </a:ext>
                </a:extLst>
              </a:tr>
              <a:tr h="229174">
                <a:tc>
                  <a:txBody>
                    <a:bodyPr/>
                    <a:lstStyle/>
                    <a:p>
                      <a:pPr algn="ctr" rtl="0" fontAlgn="t"/>
                      <a:r>
                        <a:rPr lang="en-IN" sz="1300" b="0" i="0" u="none" strike="noStrike">
                          <a:solidFill>
                            <a:srgbClr val="000000"/>
                          </a:solidFill>
                          <a:effectLst/>
                          <a:latin typeface="Arial" panose="020B0604020202020204"/>
                        </a:rPr>
                        <a:t>4</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Autopsy Block</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647</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1</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07"/>
                  </a:ext>
                </a:extLst>
              </a:tr>
              <a:tr h="230017">
                <a:tc>
                  <a:txBody>
                    <a:bodyPr/>
                    <a:lstStyle/>
                    <a:p>
                      <a:pPr algn="ctr" rtl="0" fontAlgn="t"/>
                      <a:r>
                        <a:rPr lang="en-IN" sz="1300" b="0" i="0" u="none" strike="noStrike">
                          <a:solidFill>
                            <a:srgbClr val="000000"/>
                          </a:solidFill>
                          <a:effectLst/>
                          <a:latin typeface="Arial" panose="020B0604020202020204"/>
                        </a:rPr>
                        <a:t>5</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Animal House</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206</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1</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08"/>
                  </a:ext>
                </a:extLst>
              </a:tr>
              <a:tr h="229174">
                <a:tc>
                  <a:txBody>
                    <a:bodyPr/>
                    <a:lstStyle/>
                    <a:p>
                      <a:pPr algn="ctr" rtl="0" fontAlgn="t"/>
                      <a:r>
                        <a:rPr lang="en-IN" sz="1300" b="1" i="0" u="none" strike="noStrike">
                          <a:solidFill>
                            <a:srgbClr val="000000"/>
                          </a:solidFill>
                          <a:effectLst/>
                          <a:latin typeface="Arial" panose="020B0604020202020204"/>
                        </a:rPr>
                        <a:t>B.</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gridSpan="3">
                  <a:txBody>
                    <a:bodyPr/>
                    <a:lstStyle/>
                    <a:p>
                      <a:pPr algn="l" rtl="0" fontAlgn="t"/>
                      <a:r>
                        <a:rPr lang="en-IN" sz="1300" b="1" i="0" u="none" strike="noStrike">
                          <a:solidFill>
                            <a:srgbClr val="000000"/>
                          </a:solidFill>
                          <a:effectLst/>
                          <a:latin typeface="Arial" panose="020B0604020202020204"/>
                        </a:rPr>
                        <a:t>HOSTEL BUILDINGS (ALL WITH STILT)  </a:t>
                      </a:r>
                      <a:r>
                        <a:rPr lang="en-IN" altLang="en-US" sz="1300" b="1" i="0" u="none">
                          <a:solidFill>
                            <a:srgbClr val="000000"/>
                          </a:solidFill>
                          <a:latin typeface="Arial" panose="020B0604020202020204"/>
                        </a:rPr>
                        <a:t> </a:t>
                      </a:r>
                      <a:endParaRPr lang="en-IN" sz="1300" b="1" i="0" u="none" strike="noStrike">
                        <a:solidFill>
                          <a:srgbClr val="000000"/>
                        </a:solidFill>
                        <a:effectLst/>
                        <a:latin typeface="Arial" panose="020B0604020202020204"/>
                      </a:endParaRP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hMerge="1">
                  <a:txBody>
                    <a:bodyPr/>
                    <a:lstStyle/>
                    <a:p>
                      <a:endParaRPr lang="en-US"/>
                    </a:p>
                  </a:txBody>
                  <a:tcPr marL="9525" marR="9525" marT="9525" marB="0" anchor="ctr">
                    <a:lnL>
                      <a:noFill/>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hMerge="1">
                  <a:txBody>
                    <a:bodyPr/>
                    <a:lstStyle/>
                    <a:p>
                      <a:endParaRPr lang="en-US"/>
                    </a:p>
                  </a:txBody>
                  <a:tcPr marL="9525" marR="9525" marT="9525" marB="0" anchor="ctr">
                    <a:lnL>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extLst>
                  <a:ext uri="{0D108BD9-81ED-4DB2-BD59-A6C34878D82A}">
                    <a16:rowId xmlns:a16="http://schemas.microsoft.com/office/drawing/2014/main" val="10009"/>
                  </a:ext>
                </a:extLst>
              </a:tr>
              <a:tr h="446553">
                <a:tc>
                  <a:txBody>
                    <a:bodyPr/>
                    <a:lstStyle/>
                    <a:p>
                      <a:pPr algn="ctr" rtl="0" fontAlgn="t"/>
                      <a:r>
                        <a:rPr lang="en-IN" sz="1300" b="0" i="0" u="none" strike="noStrike">
                          <a:solidFill>
                            <a:srgbClr val="000000"/>
                          </a:solidFill>
                          <a:effectLst/>
                          <a:latin typeface="Arial" panose="020B0604020202020204"/>
                        </a:rPr>
                        <a:t>1</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Boys Hostel – 300 Students Capacity</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dirty="0">
                          <a:solidFill>
                            <a:srgbClr val="000000"/>
                          </a:solidFill>
                          <a:effectLst/>
                          <a:latin typeface="Arial" panose="020B0604020202020204"/>
                        </a:rPr>
                        <a:t>5940</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Stilt+5</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10"/>
                  </a:ext>
                </a:extLst>
              </a:tr>
              <a:tr h="445711">
                <a:tc>
                  <a:txBody>
                    <a:bodyPr/>
                    <a:lstStyle/>
                    <a:p>
                      <a:pPr algn="ctr" rtl="0" fontAlgn="t"/>
                      <a:r>
                        <a:rPr lang="en-IN" sz="1300" b="0" i="0" u="none" strike="noStrike">
                          <a:solidFill>
                            <a:srgbClr val="000000"/>
                          </a:solidFill>
                          <a:effectLst/>
                          <a:latin typeface="Arial" panose="020B0604020202020204"/>
                        </a:rPr>
                        <a:t>2</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Girls Hostel – 150 Students Capacity</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3960</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Stilt+5</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11"/>
                  </a:ext>
                </a:extLst>
              </a:tr>
              <a:tr h="445711">
                <a:tc>
                  <a:txBody>
                    <a:bodyPr/>
                    <a:lstStyle/>
                    <a:p>
                      <a:pPr algn="ctr" rtl="0" fontAlgn="t"/>
                      <a:r>
                        <a:rPr lang="en-IN" sz="1300" b="0" i="0" u="none" strike="noStrike">
                          <a:solidFill>
                            <a:srgbClr val="000000"/>
                          </a:solidFill>
                          <a:effectLst/>
                          <a:latin typeface="Arial" panose="020B0604020202020204"/>
                        </a:rPr>
                        <a:t>3</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Interns Hostel – 100 Students Capacity</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1980</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Stilt+5</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12"/>
                  </a:ext>
                </a:extLst>
              </a:tr>
              <a:tr h="661405">
                <a:tc>
                  <a:txBody>
                    <a:bodyPr/>
                    <a:lstStyle/>
                    <a:p>
                      <a:pPr algn="ctr" rtl="0" fontAlgn="t"/>
                      <a:r>
                        <a:rPr lang="en-IN" sz="1300" b="0" i="0" u="none" strike="noStrike">
                          <a:solidFill>
                            <a:srgbClr val="000000"/>
                          </a:solidFill>
                          <a:effectLst/>
                          <a:latin typeface="Arial" panose="020B0604020202020204"/>
                        </a:rPr>
                        <a:t>4</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Resident Doctors Hostel –  100 Students Capacity</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dirty="0">
                          <a:solidFill>
                            <a:srgbClr val="000000"/>
                          </a:solidFill>
                          <a:effectLst/>
                          <a:latin typeface="Arial" panose="020B0604020202020204"/>
                        </a:rPr>
                        <a:t>3480</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Stilt+5</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13"/>
                  </a:ext>
                </a:extLst>
              </a:tr>
              <a:tr h="230017">
                <a:tc>
                  <a:txBody>
                    <a:bodyPr/>
                    <a:lstStyle/>
                    <a:p>
                      <a:pPr algn="ctr" rtl="0" fontAlgn="t"/>
                      <a:r>
                        <a:rPr lang="en-IN" sz="1300" b="1" i="0" u="none" strike="noStrike">
                          <a:solidFill>
                            <a:srgbClr val="000000"/>
                          </a:solidFill>
                          <a:effectLst/>
                          <a:latin typeface="Arial" panose="020B0604020202020204"/>
                        </a:rPr>
                        <a:t>C.</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gridSpan="3">
                  <a:txBody>
                    <a:bodyPr/>
                    <a:lstStyle/>
                    <a:p>
                      <a:pPr algn="l" rtl="0" fontAlgn="t"/>
                      <a:r>
                        <a:rPr lang="en-IN" sz="1300" b="1" i="0" u="none" strike="noStrike">
                          <a:solidFill>
                            <a:srgbClr val="000000"/>
                          </a:solidFill>
                          <a:effectLst/>
                          <a:latin typeface="Arial" panose="020B0604020202020204"/>
                        </a:rPr>
                        <a:t>RESIDENTIAL BUILDINGS (WITH STILT)  </a:t>
                      </a:r>
                      <a:r>
                        <a:rPr lang="en-IN" altLang="en-US" sz="1300" b="1" i="0" u="none" dirty="0">
                          <a:solidFill>
                            <a:srgbClr val="000000"/>
                          </a:solidFill>
                          <a:latin typeface="Arial" panose="020B0604020202020204"/>
                        </a:rPr>
                        <a:t> </a:t>
                      </a:r>
                      <a:endParaRPr lang="en-IN" sz="1300" b="1" i="0" u="none" strike="noStrike" dirty="0">
                        <a:solidFill>
                          <a:srgbClr val="000000"/>
                        </a:solidFill>
                        <a:effectLst/>
                        <a:latin typeface="Arial" panose="020B0604020202020204"/>
                      </a:endParaRP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hMerge="1">
                  <a:txBody>
                    <a:bodyPr/>
                    <a:lstStyle/>
                    <a:p>
                      <a:endParaRPr lang="en-US"/>
                    </a:p>
                  </a:txBody>
                  <a:tcPr marL="9525" marR="9525" marT="9525" marB="0" anchor="ctr">
                    <a:lnL>
                      <a:noFill/>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hMerge="1">
                  <a:txBody>
                    <a:bodyPr/>
                    <a:lstStyle/>
                    <a:p>
                      <a:endParaRPr lang="en-US"/>
                    </a:p>
                  </a:txBody>
                  <a:tcPr marL="9525" marR="9525" marT="9525" marB="0" anchor="ctr">
                    <a:lnL>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extLst>
                  <a:ext uri="{0D108BD9-81ED-4DB2-BD59-A6C34878D82A}">
                    <a16:rowId xmlns:a16="http://schemas.microsoft.com/office/drawing/2014/main" val="10014"/>
                  </a:ext>
                </a:extLst>
              </a:tr>
              <a:tr h="445711">
                <a:tc>
                  <a:txBody>
                    <a:bodyPr/>
                    <a:lstStyle/>
                    <a:p>
                      <a:pPr algn="ctr" rtl="0" fontAlgn="t"/>
                      <a:r>
                        <a:rPr lang="en-IN" sz="1300" b="0" i="0" u="none" strike="noStrike">
                          <a:solidFill>
                            <a:srgbClr val="000000"/>
                          </a:solidFill>
                          <a:effectLst/>
                          <a:latin typeface="Arial" panose="020B0604020202020204"/>
                        </a:rPr>
                        <a:t>1</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4R Flat –Teaching Staff Quarters</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3900</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Stilt+6</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15"/>
                  </a:ext>
                </a:extLst>
              </a:tr>
              <a:tr h="445711">
                <a:tc>
                  <a:txBody>
                    <a:bodyPr/>
                    <a:lstStyle/>
                    <a:p>
                      <a:pPr algn="ctr" rtl="0" fontAlgn="t"/>
                      <a:r>
                        <a:rPr lang="en-IN" sz="1300" b="0" i="0" u="none" strike="noStrike">
                          <a:solidFill>
                            <a:srgbClr val="000000"/>
                          </a:solidFill>
                          <a:effectLst/>
                          <a:latin typeface="Arial" panose="020B0604020202020204"/>
                        </a:rPr>
                        <a:t>2</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3R Flat-Teaching Staff Quarters</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5640</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Stilt+6</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16"/>
                  </a:ext>
                </a:extLst>
              </a:tr>
              <a:tr h="445711">
                <a:tc>
                  <a:txBody>
                    <a:bodyPr/>
                    <a:lstStyle/>
                    <a:p>
                      <a:pPr algn="ctr" rtl="0" fontAlgn="t"/>
                      <a:r>
                        <a:rPr lang="en-IN" sz="1300" b="0" i="0" u="none" strike="noStrike">
                          <a:solidFill>
                            <a:srgbClr val="000000"/>
                          </a:solidFill>
                          <a:effectLst/>
                          <a:latin typeface="Arial" panose="020B0604020202020204"/>
                        </a:rPr>
                        <a:t>3</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2R Flat- Non Teaching Staff Quarters</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4320</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dirty="0">
                          <a:solidFill>
                            <a:srgbClr val="000000"/>
                          </a:solidFill>
                          <a:effectLst/>
                          <a:latin typeface="Arial" panose="020B0604020202020204"/>
                        </a:rPr>
                        <a:t>Stilt+6</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17"/>
                  </a:ext>
                </a:extLst>
              </a:tr>
              <a:tr h="229174">
                <a:tc>
                  <a:txBody>
                    <a:bodyPr/>
                    <a:lstStyle/>
                    <a:p>
                      <a:pPr marL="0" algn="ctr" defTabSz="914400" rtl="0" eaLnBrk="1" fontAlgn="t" latinLnBrk="0" hangingPunct="1"/>
                      <a:r>
                        <a:rPr lang="en-IN" sz="1300" b="1" i="0" u="none" strike="noStrike" kern="1200" dirty="0">
                          <a:solidFill>
                            <a:srgbClr val="000000"/>
                          </a:solidFill>
                          <a:effectLst/>
                          <a:latin typeface="Arial" panose="020B0604020202020204"/>
                          <a:ea typeface="+mn-ea"/>
                          <a:cs typeface="+mn-cs"/>
                        </a:rPr>
                        <a:t>D.</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tx2">
                        <a:lumMod val="40000"/>
                        <a:lumOff val="60000"/>
                      </a:schemeClr>
                    </a:solidFill>
                  </a:tcPr>
                </a:tc>
                <a:tc>
                  <a:txBody>
                    <a:bodyPr/>
                    <a:lstStyle/>
                    <a:p>
                      <a:pPr marL="0" algn="l" defTabSz="914400" rtl="0" eaLnBrk="1" fontAlgn="t" latinLnBrk="0" hangingPunct="1"/>
                      <a:r>
                        <a:rPr lang="en-IN" sz="1300" b="1" i="0" u="none" strike="noStrike" kern="1200">
                          <a:solidFill>
                            <a:srgbClr val="000000"/>
                          </a:solidFill>
                          <a:effectLst/>
                          <a:latin typeface="Arial" panose="020B0604020202020204"/>
                          <a:ea typeface="+mn-ea"/>
                          <a:cs typeface="+mn-cs"/>
                        </a:rPr>
                        <a:t>SERVICE BUILDING </a:t>
                      </a:r>
                    </a:p>
                  </a:txBody>
                  <a:tcPr marL="15240" marR="15240" marT="12700" marB="0" anchor="ctr">
                    <a:lnL w="12700" cap="flat" cmpd="sng" algn="ctr">
                      <a:solidFill>
                        <a:srgbClr val="4BACC6"/>
                      </a:solidFill>
                      <a:prstDash val="solid"/>
                      <a:round/>
                      <a:headEnd type="none" w="med" len="med"/>
                      <a:tailEnd type="none" w="med" len="med"/>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tx2">
                        <a:lumMod val="40000"/>
                        <a:lumOff val="60000"/>
                      </a:schemeClr>
                    </a:solidFill>
                  </a:tcPr>
                </a:tc>
                <a:tc>
                  <a:txBody>
                    <a:bodyPr/>
                    <a:lstStyle/>
                    <a:p>
                      <a:pPr marL="0" algn="l" defTabSz="914400" rtl="0" eaLnBrk="1" fontAlgn="t" latinLnBrk="0" hangingPunct="1"/>
                      <a:r>
                        <a:rPr lang="en-IN" sz="1300" b="1" i="0" u="none" strike="noStrike" kern="1200">
                          <a:solidFill>
                            <a:srgbClr val="000000"/>
                          </a:solidFill>
                          <a:effectLst/>
                          <a:latin typeface="Arial" panose="020B0604020202020204"/>
                          <a:ea typeface="+mn-ea"/>
                          <a:cs typeface="+mn-cs"/>
                        </a:rPr>
                        <a:t> </a:t>
                      </a:r>
                    </a:p>
                  </a:txBody>
                  <a:tcPr marL="15240" marR="15240" marT="12700" marB="0" anchor="ctr">
                    <a:lnL>
                      <a:noFill/>
                    </a:lnL>
                    <a:lnR>
                      <a:noFill/>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tx2">
                        <a:lumMod val="40000"/>
                        <a:lumOff val="60000"/>
                      </a:schemeClr>
                    </a:solidFill>
                  </a:tcPr>
                </a:tc>
                <a:tc>
                  <a:txBody>
                    <a:bodyPr/>
                    <a:lstStyle/>
                    <a:p>
                      <a:pPr marL="0" algn="l" defTabSz="914400" rtl="0" eaLnBrk="1" fontAlgn="t" latinLnBrk="0" hangingPunct="1"/>
                      <a:r>
                        <a:rPr lang="en-IN" sz="1300" b="1" i="0" u="none" strike="noStrike" kern="1200" dirty="0">
                          <a:solidFill>
                            <a:srgbClr val="000000"/>
                          </a:solidFill>
                          <a:effectLst/>
                          <a:latin typeface="Arial" panose="020B0604020202020204"/>
                          <a:ea typeface="+mn-ea"/>
                          <a:cs typeface="+mn-cs"/>
                        </a:rPr>
                        <a:t> </a:t>
                      </a:r>
                    </a:p>
                  </a:txBody>
                  <a:tcPr marL="15240" marR="15240" marT="12700" marB="0" anchor="ctr">
                    <a:lnL>
                      <a:noFill/>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18"/>
                  </a:ext>
                </a:extLst>
              </a:tr>
              <a:tr h="230017">
                <a:tc>
                  <a:txBody>
                    <a:bodyPr/>
                    <a:lstStyle/>
                    <a:p>
                      <a:pPr algn="ctr" rtl="0" fontAlgn="t"/>
                      <a:r>
                        <a:rPr lang="en-IN" sz="1300" b="0" i="0" u="none" strike="noStrike">
                          <a:solidFill>
                            <a:srgbClr val="000000"/>
                          </a:solidFill>
                          <a:effectLst/>
                          <a:latin typeface="Arial" panose="020B0604020202020204"/>
                        </a:rPr>
                        <a:t>1</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l" rtl="0" fontAlgn="t"/>
                      <a:r>
                        <a:rPr lang="en-IN" sz="1300" b="0" i="0" u="none" strike="noStrike">
                          <a:solidFill>
                            <a:srgbClr val="000000"/>
                          </a:solidFill>
                          <a:effectLst/>
                          <a:latin typeface="Arial" panose="020B0604020202020204"/>
                        </a:rPr>
                        <a:t>Service Building</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a:solidFill>
                            <a:srgbClr val="000000"/>
                          </a:solidFill>
                          <a:effectLst/>
                          <a:latin typeface="Arial" panose="020B0604020202020204"/>
                        </a:rPr>
                        <a:t>750</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tc>
                  <a:txBody>
                    <a:bodyPr/>
                    <a:lstStyle/>
                    <a:p>
                      <a:pPr algn="ctr" rtl="0" fontAlgn="ctr"/>
                      <a:r>
                        <a:rPr lang="en-IN" sz="1300" b="0" i="0" u="none" strike="noStrike" dirty="0">
                          <a:solidFill>
                            <a:srgbClr val="000000"/>
                          </a:solidFill>
                          <a:effectLst/>
                          <a:latin typeface="Arial" panose="020B0604020202020204"/>
                        </a:rPr>
                        <a:t>B+1</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E9F1F5"/>
                    </a:solidFill>
                  </a:tcPr>
                </a:tc>
                <a:extLst>
                  <a:ext uri="{0D108BD9-81ED-4DB2-BD59-A6C34878D82A}">
                    <a16:rowId xmlns:a16="http://schemas.microsoft.com/office/drawing/2014/main" val="10019"/>
                  </a:ext>
                </a:extLst>
              </a:tr>
              <a:tr h="445711">
                <a:tc gridSpan="2">
                  <a:txBody>
                    <a:bodyPr/>
                    <a:lstStyle/>
                    <a:p>
                      <a:pPr algn="ctr" rtl="0" fontAlgn="ctr"/>
                      <a:r>
                        <a:rPr lang="en-IN" sz="1500" b="1" i="0" u="none" strike="noStrike">
                          <a:solidFill>
                            <a:srgbClr val="000000"/>
                          </a:solidFill>
                          <a:effectLst/>
                          <a:latin typeface="Arial" panose="020B0604020202020204"/>
                        </a:rPr>
                        <a:t> </a:t>
                      </a:r>
                      <a:r>
                        <a:rPr lang="en-IN" altLang="en-US" sz="1500" b="1" i="0" u="none" strike="noStrike">
                          <a:solidFill>
                            <a:srgbClr val="000000"/>
                          </a:solidFill>
                          <a:latin typeface="Arial" panose="020B0604020202020204"/>
                        </a:rPr>
                        <a:t>TOTAL AREA </a:t>
                      </a:r>
                      <a:r>
                        <a:rPr lang="en-US" altLang="en-IN" sz="1500" b="1" i="0" u="none" strike="noStrike">
                          <a:solidFill>
                            <a:srgbClr val="000000"/>
                          </a:solidFill>
                          <a:latin typeface="Arial" panose="020B0604020202020204"/>
                        </a:rPr>
                        <a:t>(Sq. Mtrs)</a:t>
                      </a:r>
                      <a:endParaRPr lang="en-US" altLang="en-IN" sz="1500" b="1" i="0" u="none" strike="noStrike">
                        <a:solidFill>
                          <a:srgbClr val="000000"/>
                        </a:solidFill>
                        <a:effectLst/>
                        <a:latin typeface="Arial" panose="020B0604020202020204"/>
                      </a:endParaRP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hMerge="1">
                  <a:txBody>
                    <a:bodyPr/>
                    <a:lstStyle/>
                    <a:p>
                      <a:endParaRPr lang="en-US"/>
                    </a:p>
                  </a:txBody>
                  <a:tcPr marL="9525" marR="9525" marT="9525"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a:txBody>
                    <a:bodyPr/>
                    <a:lstStyle/>
                    <a:p>
                      <a:pPr algn="ctr" rtl="0" fontAlgn="ctr"/>
                      <a:r>
                        <a:rPr lang="en-IN" sz="1600" b="1" i="0" u="none" strike="noStrike" dirty="0">
                          <a:solidFill>
                            <a:srgbClr val="000000"/>
                          </a:solidFill>
                          <a:effectLst/>
                          <a:latin typeface="Arial" panose="020B0604020202020204"/>
                        </a:rPr>
                        <a:t>56872</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tc>
                  <a:txBody>
                    <a:bodyPr/>
                    <a:lstStyle/>
                    <a:p>
                      <a:pPr algn="ctr" fontAlgn="ctr"/>
                      <a:r>
                        <a:rPr lang="en-IN" sz="1600" b="0" i="0" u="none" strike="noStrike" dirty="0">
                          <a:solidFill>
                            <a:srgbClr val="000000"/>
                          </a:solidFill>
                          <a:effectLst/>
                          <a:latin typeface="Arial" panose="020B0604020202020204"/>
                        </a:rPr>
                        <a:t> </a:t>
                      </a:r>
                    </a:p>
                  </a:txBody>
                  <a:tcPr marL="15240" marR="15240" marT="12700" marB="0" anchor="ctr">
                    <a:lnL w="12700" cap="flat" cmpd="sng" algn="ctr">
                      <a:solidFill>
                        <a:srgbClr val="4BACC6"/>
                      </a:solidFill>
                      <a:prstDash val="solid"/>
                      <a:round/>
                      <a:headEnd type="none" w="med" len="med"/>
                      <a:tailEnd type="none" w="med" len="med"/>
                    </a:lnL>
                    <a:lnR w="12700" cap="flat" cmpd="sng" algn="ctr">
                      <a:solidFill>
                        <a:srgbClr val="4BACC6"/>
                      </a:solidFill>
                      <a:prstDash val="solid"/>
                      <a:round/>
                      <a:headEnd type="none" w="med" len="med"/>
                      <a:tailEnd type="none" w="med" len="med"/>
                    </a:lnR>
                    <a:lnT w="12700" cap="flat" cmpd="sng" algn="ctr">
                      <a:solidFill>
                        <a:srgbClr val="4BACC6"/>
                      </a:solidFill>
                      <a:prstDash val="solid"/>
                      <a:round/>
                      <a:headEnd type="none" w="med" len="med"/>
                      <a:tailEnd type="none" w="med" len="med"/>
                    </a:lnT>
                    <a:lnB w="12700" cap="flat" cmpd="sng" algn="ctr">
                      <a:solidFill>
                        <a:srgbClr val="4BACC6"/>
                      </a:solidFill>
                      <a:prstDash val="solid"/>
                      <a:round/>
                      <a:headEnd type="none" w="med" len="med"/>
                      <a:tailEnd type="none" w="med" len="med"/>
                    </a:lnB>
                    <a:solidFill>
                      <a:srgbClr val="8EB4E3"/>
                    </a:solidFill>
                  </a:tcPr>
                </a:tc>
                <a:extLst>
                  <a:ext uri="{0D108BD9-81ED-4DB2-BD59-A6C34878D82A}">
                    <a16:rowId xmlns:a16="http://schemas.microsoft.com/office/drawing/2014/main" val="10020"/>
                  </a:ext>
                </a:extLst>
              </a:tr>
            </a:tbl>
          </a:graphicData>
        </a:graphic>
      </p:graphicFrame>
      <p:sp>
        <p:nvSpPr>
          <p:cNvPr id="11" name="Text Box 10"/>
          <p:cNvSpPr txBox="1"/>
          <p:nvPr/>
        </p:nvSpPr>
        <p:spPr>
          <a:xfrm>
            <a:off x="2438400" y="5486400"/>
            <a:ext cx="5172456" cy="475733"/>
          </a:xfrm>
          <a:prstGeom prst="rect">
            <a:avLst/>
          </a:prstGeom>
          <a:noFill/>
        </p:spPr>
        <p:txBody>
          <a:bodyPr wrap="square" lIns="135852" tIns="67926" rIns="135852" bIns="67926" rtlCol="0">
            <a:spAutoFit/>
          </a:bodyPr>
          <a:lstStyle/>
          <a:p>
            <a:pPr marL="0" marR="0" lvl="0" indent="0" algn="l" defTabSz="1356642"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002060"/>
                </a:solidFill>
                <a:effectLst/>
                <a:uLnTx/>
                <a:uFillTx/>
                <a:latin typeface="Arial" pitchFamily="34" charset="0"/>
                <a:ea typeface="+mn-ea"/>
                <a:cs typeface="Arial" pitchFamily="34" charset="0"/>
              </a:rPr>
              <a:t>Auditorium - 650 Seats Capacity</a:t>
            </a:r>
          </a:p>
        </p:txBody>
      </p:sp>
      <p:sp>
        <p:nvSpPr>
          <p:cNvPr id="12" name="Text Box 11"/>
          <p:cNvSpPr txBox="1"/>
          <p:nvPr/>
        </p:nvSpPr>
        <p:spPr>
          <a:xfrm>
            <a:off x="457200" y="8532000"/>
            <a:ext cx="13286232" cy="383400"/>
          </a:xfrm>
          <a:prstGeom prst="rect">
            <a:avLst/>
          </a:prstGeom>
          <a:noFill/>
        </p:spPr>
        <p:txBody>
          <a:bodyPr wrap="square" lIns="135852" tIns="67926" rIns="135852" bIns="67926"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Entire Campus provided with appropriate Fire Fighting, </a:t>
            </a:r>
            <a:r>
              <a:rPr kumimoji="0" lang="en-US" sz="1600" b="1" i="0" u="none" strike="noStrike" kern="1200" cap="none" spc="0" normalizeH="0" baseline="0" noProof="0" dirty="0">
                <a:ln>
                  <a:noFill/>
                </a:ln>
                <a:solidFill>
                  <a:prstClr val="black"/>
                </a:solidFill>
                <a:effectLst/>
                <a:uLnTx/>
                <a:uFillTx/>
                <a:latin typeface="Arial" pitchFamily="34" charset="0"/>
                <a:ea typeface="+mn-ea"/>
                <a:cs typeface="Arial" pitchFamily="34" charset="0"/>
                <a:sym typeface="+mn-ea"/>
              </a:rPr>
              <a:t>PA, </a:t>
            </a:r>
            <a:r>
              <a:rPr kumimoji="0" lang="en-US" sz="16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Safety and Security Systems, Connected with secured Wi-Fi, </a:t>
            </a:r>
            <a:r>
              <a:rPr kumimoji="0" lang="en-US" sz="1600" b="1" i="0" u="none" strike="noStrike" kern="1200" cap="none" spc="0" normalizeH="0" baseline="0" noProof="0" dirty="0" err="1">
                <a:ln>
                  <a:noFill/>
                </a:ln>
                <a:solidFill>
                  <a:prstClr val="black"/>
                </a:solidFill>
                <a:effectLst/>
                <a:uLnTx/>
                <a:uFillTx/>
                <a:latin typeface="Arial" pitchFamily="34" charset="0"/>
                <a:ea typeface="+mn-ea"/>
                <a:cs typeface="Arial" pitchFamily="34" charset="0"/>
              </a:rPr>
              <a:t>etc</a:t>
            </a:r>
            <a:r>
              <a:rPr kumimoji="0" lang="en-US" sz="1600" b="1"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6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p>
        </p:txBody>
      </p:sp>
      <p:sp>
        <p:nvSpPr>
          <p:cNvPr id="13" name="Rectangle 12">
            <a:extLst>
              <a:ext uri="{FF2B5EF4-FFF2-40B4-BE49-F238E27FC236}">
                <a16:creationId xmlns:a16="http://schemas.microsoft.com/office/drawing/2014/main" id="{E375953C-473D-4C52-9033-BB5577425BFB}"/>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6" name="TextBox 15">
            <a:extLst>
              <a:ext uri="{FF2B5EF4-FFF2-40B4-BE49-F238E27FC236}">
                <a16:creationId xmlns:a16="http://schemas.microsoft.com/office/drawing/2014/main" id="{04CEF950-E26E-4F59-B239-84809F2144A7}"/>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5" name="Rectangle 14">
            <a:extLst>
              <a:ext uri="{FF2B5EF4-FFF2-40B4-BE49-F238E27FC236}">
                <a16:creationId xmlns:a16="http://schemas.microsoft.com/office/drawing/2014/main" id="{F332F218-E9D5-42CF-B683-CE1BF3A0EF99}"/>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7012" fontAlgn="auto">
              <a:spcBef>
                <a:spcPts val="0"/>
              </a:spcBef>
              <a:spcAft>
                <a:spcPts val="0"/>
              </a:spcAft>
              <a:defRPr/>
            </a:pPr>
            <a:r>
              <a:rPr lang="en-US" sz="2500" b="1" dirty="0">
                <a:solidFill>
                  <a:prstClr val="white"/>
                </a:solidFill>
                <a:latin typeface="Franklin Gothic Book"/>
                <a:ea typeface="Helvetica Neue UltraLight"/>
                <a:cs typeface="+mn-cs"/>
              </a:rPr>
              <a:t>TYPICAL MASTER PLAN of CAMPUS - NEW GOVERNMENT MEDICAL COLLEGE CAMPUS IN OSIDHA (5 NO’s)</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14" name="Slide Number Placeholder 2">
            <a:extLst>
              <a:ext uri="{FF2B5EF4-FFF2-40B4-BE49-F238E27FC236}">
                <a16:creationId xmlns:a16="http://schemas.microsoft.com/office/drawing/2014/main" id="{C8C8DAA0-85FD-4294-ADF8-482412BE4728}"/>
              </a:ext>
            </a:extLst>
          </p:cNvPr>
          <p:cNvSpPr txBox="1">
            <a:spLocks/>
          </p:cNvSpPr>
          <p:nvPr/>
        </p:nvSpPr>
        <p:spPr>
          <a:xfrm>
            <a:off x="14097000" y="8534400"/>
            <a:ext cx="3413125" cy="485775"/>
          </a:xfrm>
          <a:prstGeom prst="rect">
            <a:avLst/>
          </a:prstGeom>
        </p:spPr>
        <p:txBody>
          <a:bodyPr vert="horz" lIns="135786" tIns="67891" rIns="135786" bIns="67891" rtlCol="0" anchor="ctr"/>
          <a:lstStyle>
            <a:defPPr>
              <a:defRPr lang="en-US"/>
            </a:defPPr>
            <a:lvl1pPr algn="l" defTabSz="1357313" rtl="0" fontAlgn="base">
              <a:spcBef>
                <a:spcPct val="0"/>
              </a:spcBef>
              <a:spcAft>
                <a:spcPct val="0"/>
              </a:spcAft>
              <a:defRPr sz="1800" kern="1200">
                <a:solidFill>
                  <a:schemeClr val="tx1">
                    <a:tint val="75000"/>
                  </a:schemeClr>
                </a:solidFill>
                <a:latin typeface="Arial" pitchFamily="34" charset="0"/>
                <a:ea typeface="+mn-ea"/>
                <a:cs typeface="Arial" pitchFamily="34" charset="0"/>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11</a:t>
            </a:fld>
            <a:endParaRPr lang="en-US" dirty="0"/>
          </a:p>
        </p:txBody>
      </p:sp>
    </p:spTree>
    <p:extLst>
      <p:ext uri="{BB962C8B-B14F-4D97-AF65-F5344CB8AC3E}">
        <p14:creationId xmlns:p14="http://schemas.microsoft.com/office/powerpoint/2010/main" val="360969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2"/>
          </p:nvPr>
        </p:nvSpPr>
        <p:spPr>
          <a:noFill/>
        </p:spPr>
        <p:txBody>
          <a:bodyPr/>
          <a:lstStyle/>
          <a:p>
            <a:fld id="{4F65B27B-433F-47A6-BAFB-0F83B6830BA0}" type="slidenum">
              <a:rPr lang="en-US" smtClean="0"/>
              <a:pPr/>
              <a:t>12</a:t>
            </a:fld>
            <a:endParaRPr lang="en-US" dirty="0"/>
          </a:p>
        </p:txBody>
      </p:sp>
      <p:graphicFrame>
        <p:nvGraphicFramePr>
          <p:cNvPr id="3220" name="Group 148"/>
          <p:cNvGraphicFramePr>
            <a:graphicFrameLocks noGrp="1"/>
          </p:cNvGraphicFramePr>
          <p:nvPr>
            <p:extLst>
              <p:ext uri="{D42A27DB-BD31-4B8C-83A1-F6EECF244321}">
                <p14:modId xmlns:p14="http://schemas.microsoft.com/office/powerpoint/2010/main" val="943218852"/>
              </p:ext>
            </p:extLst>
          </p:nvPr>
        </p:nvGraphicFramePr>
        <p:xfrm>
          <a:off x="533400" y="1600200"/>
          <a:ext cx="9220200" cy="6540107"/>
        </p:xfrm>
        <a:graphic>
          <a:graphicData uri="http://schemas.openxmlformats.org/drawingml/2006/table">
            <a:tbl>
              <a:tblPr/>
              <a:tblGrid>
                <a:gridCol w="9220200">
                  <a:extLst>
                    <a:ext uri="{9D8B030D-6E8A-4147-A177-3AD203B41FA5}">
                      <a16:colId xmlns:a16="http://schemas.microsoft.com/office/drawing/2014/main" val="20000"/>
                    </a:ext>
                  </a:extLst>
                </a:gridCol>
              </a:tblGrid>
              <a:tr h="2209799">
                <a:tc>
                  <a:txBody>
                    <a:bodyPr/>
                    <a:lstStyle/>
                    <a:p>
                      <a:pPr marL="0" marR="0" lvl="0" indent="-228600" algn="just" defTabSz="914400" rtl="0" eaLnBrk="1" fontAlgn="b" latinLnBrk="0" hangingPunct="1">
                        <a:lnSpc>
                          <a:spcPct val="150000"/>
                        </a:lnSpc>
                        <a:spcBef>
                          <a:spcPts val="0"/>
                        </a:spcBef>
                        <a:spcAft>
                          <a:spcPts val="0"/>
                        </a:spcAft>
                        <a:buClrTx/>
                        <a:buSzTx/>
                        <a:buFont typeface="Wingdings" pitchFamily="2" charset="2"/>
                        <a:buChar char="§"/>
                        <a:tabLst/>
                      </a:pPr>
                      <a:r>
                        <a:rPr kumimoji="0" lang="en-GB" sz="2000" b="1" i="0" u="none" strike="noStrike" cap="none" normalizeH="0" baseline="0" dirty="0">
                          <a:ln>
                            <a:noFill/>
                          </a:ln>
                          <a:solidFill>
                            <a:srgbClr val="CC3300"/>
                          </a:solidFill>
                          <a:effectLst/>
                          <a:latin typeface="Times New Roman" pitchFamily="18" charset="0"/>
                        </a:rPr>
                        <a:t>Long Term Consultancy services provided for phased manner development:</a:t>
                      </a:r>
                    </a:p>
                    <a:p>
                      <a:pPr marL="0" marR="0" lvl="0" indent="-228600" algn="just" defTabSz="914400" rtl="0" eaLnBrk="1" fontAlgn="b" latinLnBrk="0" hangingPunct="1">
                        <a:lnSpc>
                          <a:spcPct val="150000"/>
                        </a:lnSpc>
                        <a:spcBef>
                          <a:spcPts val="0"/>
                        </a:spcBef>
                        <a:spcAft>
                          <a:spcPts val="0"/>
                        </a:spcAft>
                        <a:buClrTx/>
                        <a:buSzTx/>
                        <a:buFont typeface="Wingdings" pitchFamily="2" charset="2"/>
                        <a:buNone/>
                        <a:tabLst/>
                      </a:pPr>
                      <a:r>
                        <a:rPr kumimoji="0" lang="en-GB" sz="1700" b="1" i="0" u="none" strike="noStrike" cap="none" normalizeH="0" baseline="0" dirty="0">
                          <a:ln>
                            <a:noFill/>
                          </a:ln>
                          <a:solidFill>
                            <a:srgbClr val="0070C0"/>
                          </a:solidFill>
                          <a:effectLst/>
                          <a:latin typeface="Perpetua" pitchFamily="18" charset="0"/>
                        </a:rPr>
                        <a:t>MASTER PLANNING, ARCHITECTURAL PLANNING &amp; DESIGN, STRUCTURAL DESIGN, UTILITIES DESIGN, CO-ORDINATION, DETAILED DRAWINGS &amp; COSTING, TENDERING PROCESS, CONSTRUCTION SUPERVISION AND PROJECT MANAGEMENT CONSULTANCY</a:t>
                      </a:r>
                      <a:endParaRPr kumimoji="0" lang="en-GB" sz="1700" b="0" i="0" u="none" strike="noStrike" cap="none" normalizeH="0" baseline="0" dirty="0">
                        <a:ln>
                          <a:noFill/>
                        </a:ln>
                        <a:solidFill>
                          <a:schemeClr val="tx1"/>
                        </a:solidFill>
                        <a:effectLst/>
                        <a:latin typeface="Perpetua" pitchFamily="18" charset="0"/>
                      </a:endParaRPr>
                    </a:p>
                  </a:txBody>
                  <a:tcPr marL="365760" marR="146304" marT="60952" marB="60952"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4330308">
                <a:tc>
                  <a:txBody>
                    <a:bodyPr/>
                    <a:lstStyle/>
                    <a:p>
                      <a:pPr marL="228600" marR="0" lvl="0" indent="-228600" algn="just" defTabSz="914400" rtl="0" eaLnBrk="1" fontAlgn="b" latinLnBrk="0" hangingPunct="1">
                        <a:lnSpc>
                          <a:spcPct val="100000"/>
                        </a:lnSpc>
                        <a:spcBef>
                          <a:spcPts val="0"/>
                        </a:spcBef>
                        <a:spcAft>
                          <a:spcPts val="0"/>
                        </a:spcAft>
                        <a:buClrTx/>
                        <a:buSzTx/>
                        <a:buFont typeface="Wingdings" pitchFamily="2" charset="2"/>
                        <a:buNone/>
                        <a:tabLst/>
                        <a:defRPr/>
                      </a:pPr>
                      <a:endParaRPr kumimoji="0" lang="en-GB" sz="700" b="0" i="0" u="none" strike="noStrike" kern="1200" cap="none" normalizeH="0" baseline="0" dirty="0">
                        <a:ln>
                          <a:noFill/>
                        </a:ln>
                        <a:solidFill>
                          <a:schemeClr val="tx1"/>
                        </a:solidFill>
                        <a:effectLst/>
                        <a:latin typeface="Times New Roman" pitchFamily="18" charset="0"/>
                        <a:ea typeface="+mn-ea"/>
                        <a:cs typeface="+mn-cs"/>
                      </a:endParaRPr>
                    </a:p>
                    <a:p>
                      <a:pPr marL="285750" lvl="1" indent="-285750" algn="just">
                        <a:spcBef>
                          <a:spcPts val="300"/>
                        </a:spcBef>
                        <a:spcAft>
                          <a:spcPts val="300"/>
                        </a:spcAft>
                        <a:buSzPct val="100000"/>
                        <a:buFont typeface="Wingdings" pitchFamily="2" charset="2"/>
                        <a:buChar char="§"/>
                      </a:pPr>
                      <a:r>
                        <a:rPr kumimoji="0" lang="en-US" sz="1700" b="0" i="0" u="none" strike="noStrike" kern="1200" cap="none" normalizeH="0" baseline="0" dirty="0">
                          <a:ln>
                            <a:noFill/>
                          </a:ln>
                          <a:solidFill>
                            <a:schemeClr val="tx1"/>
                          </a:solidFill>
                          <a:effectLst/>
                          <a:latin typeface="Times New Roman" pitchFamily="18" charset="0"/>
                          <a:ea typeface="+mn-ea"/>
                          <a:cs typeface="+mn-cs"/>
                        </a:rPr>
                        <a:t>People’s Medical College Complex for 150 MBBS Admission, including College Building, Hostels, Residential Quarters, Auxiliary Blocks and Site Development as per MCI Guidelines; </a:t>
                      </a:r>
                      <a:r>
                        <a:rPr lang="en-US" sz="2200" b="1" dirty="0">
                          <a:solidFill>
                            <a:srgbClr val="F20E90"/>
                          </a:solidFill>
                        </a:rPr>
                        <a:t>Built-up Area: 8.0 Lakhs SFT</a:t>
                      </a:r>
                      <a:endParaRPr kumimoji="0" lang="en-US" sz="2200" b="1" i="0" u="none" strike="noStrike" kern="1200" cap="none" normalizeH="0" baseline="0" dirty="0">
                        <a:ln>
                          <a:noFill/>
                        </a:ln>
                        <a:solidFill>
                          <a:srgbClr val="F20E90"/>
                        </a:solidFill>
                        <a:effectLst/>
                        <a:latin typeface="Times New Roman" pitchFamily="18" charset="0"/>
                        <a:ea typeface="+mn-ea"/>
                        <a:cs typeface="+mn-cs"/>
                      </a:endParaRPr>
                    </a:p>
                    <a:p>
                      <a:pPr marL="285750" lvl="1" indent="-285750" algn="just">
                        <a:spcBef>
                          <a:spcPts val="300"/>
                        </a:spcBef>
                        <a:spcAft>
                          <a:spcPts val="300"/>
                        </a:spcAft>
                        <a:buSzPct val="100000"/>
                        <a:buFont typeface="Wingdings" pitchFamily="2" charset="2"/>
                        <a:buChar char="§"/>
                      </a:pPr>
                      <a:r>
                        <a:rPr kumimoji="0" lang="en-US" sz="1700" b="1" i="0" u="none" strike="noStrike" kern="1200" cap="none" normalizeH="0" baseline="0" dirty="0">
                          <a:ln>
                            <a:noFill/>
                          </a:ln>
                          <a:solidFill>
                            <a:schemeClr val="tx1"/>
                          </a:solidFill>
                          <a:effectLst/>
                          <a:latin typeface="Times New Roman" pitchFamily="18" charset="0"/>
                          <a:ea typeface="+mn-ea"/>
                          <a:cs typeface="+mn-cs"/>
                        </a:rPr>
                        <a:t>750</a:t>
                      </a:r>
                      <a:r>
                        <a:rPr kumimoji="0" lang="en-US" sz="1700" b="0" i="0" u="none" strike="noStrike" kern="1200" cap="none" normalizeH="0" baseline="0" dirty="0">
                          <a:ln>
                            <a:noFill/>
                          </a:ln>
                          <a:solidFill>
                            <a:schemeClr val="tx1"/>
                          </a:solidFill>
                          <a:effectLst/>
                          <a:latin typeface="Times New Roman" pitchFamily="18" charset="0"/>
                          <a:ea typeface="+mn-ea"/>
                          <a:cs typeface="+mn-cs"/>
                        </a:rPr>
                        <a:t> Bedded Teaching Hospital as per MCI Guidelines; </a:t>
                      </a:r>
                      <a:r>
                        <a:rPr lang="en-US" sz="2200" b="1" kern="1200" dirty="0">
                          <a:solidFill>
                            <a:srgbClr val="F20E90"/>
                          </a:solidFill>
                          <a:latin typeface="+mn-lt"/>
                          <a:ea typeface="+mn-ea"/>
                          <a:cs typeface="+mn-cs"/>
                        </a:rPr>
                        <a:t>Built-up Area: 5.0 Lakhs SFT</a:t>
                      </a:r>
                    </a:p>
                    <a:p>
                      <a:pPr marL="285750" lvl="1" indent="-285750" algn="just">
                        <a:spcBef>
                          <a:spcPts val="300"/>
                        </a:spcBef>
                        <a:spcAft>
                          <a:spcPts val="300"/>
                        </a:spcAft>
                        <a:buSzPct val="100000"/>
                        <a:buFont typeface="Wingdings" pitchFamily="2" charset="2"/>
                        <a:buChar char="§"/>
                      </a:pPr>
                      <a:r>
                        <a:rPr kumimoji="0" lang="en-US" sz="1700" b="0" i="0" u="none" strike="noStrike" kern="1200" cap="none" normalizeH="0" baseline="0" dirty="0" err="1">
                          <a:ln>
                            <a:noFill/>
                          </a:ln>
                          <a:solidFill>
                            <a:schemeClr val="tx1"/>
                          </a:solidFill>
                          <a:effectLst/>
                          <a:latin typeface="Times New Roman" pitchFamily="18" charset="0"/>
                          <a:ea typeface="+mn-ea"/>
                          <a:cs typeface="+mn-cs"/>
                        </a:rPr>
                        <a:t>People;s</a:t>
                      </a:r>
                      <a:r>
                        <a:rPr kumimoji="0" lang="en-US" sz="1700" b="0" i="0" u="none" strike="noStrike" kern="1200" cap="none" normalizeH="0" baseline="0" dirty="0">
                          <a:ln>
                            <a:noFill/>
                          </a:ln>
                          <a:solidFill>
                            <a:schemeClr val="tx1"/>
                          </a:solidFill>
                          <a:effectLst/>
                          <a:latin typeface="Times New Roman" pitchFamily="18" charset="0"/>
                          <a:ea typeface="+mn-ea"/>
                          <a:cs typeface="+mn-cs"/>
                        </a:rPr>
                        <a:t> Dental College Academy Complex for 100 BDS Admission including College Building, Hostels, Residential Quarters, Auxiliary Blocks and Site Development as DCI Guidelines;     </a:t>
                      </a:r>
                      <a:r>
                        <a:rPr lang="en-US" sz="2200" b="1" kern="1200" dirty="0">
                          <a:solidFill>
                            <a:srgbClr val="F20E90"/>
                          </a:solidFill>
                          <a:latin typeface="+mn-lt"/>
                          <a:ea typeface="+mn-ea"/>
                          <a:cs typeface="+mn-cs"/>
                        </a:rPr>
                        <a:t>Built-up Area: 2.0 Lakhs SFT</a:t>
                      </a:r>
                    </a:p>
                    <a:p>
                      <a:pPr marL="285750" lvl="1" indent="-285750" algn="just">
                        <a:spcBef>
                          <a:spcPts val="300"/>
                        </a:spcBef>
                        <a:spcAft>
                          <a:spcPts val="300"/>
                        </a:spcAft>
                        <a:buSzPct val="100000"/>
                        <a:buFont typeface="Wingdings" pitchFamily="2" charset="2"/>
                        <a:buChar char="§"/>
                      </a:pPr>
                      <a:r>
                        <a:rPr kumimoji="0" lang="en-US" sz="1700" b="0" i="0" u="none" strike="noStrike" kern="1200" cap="none" normalizeH="0" baseline="0" dirty="0">
                          <a:ln>
                            <a:noFill/>
                          </a:ln>
                          <a:solidFill>
                            <a:schemeClr val="tx1"/>
                          </a:solidFill>
                          <a:effectLst/>
                          <a:latin typeface="Times New Roman" pitchFamily="18" charset="0"/>
                          <a:ea typeface="+mn-ea"/>
                          <a:cs typeface="+mn-cs"/>
                        </a:rPr>
                        <a:t>People’s Nursing College Complex for 100 Admission including College Building, Hostels, Residential Quarters, Auxiliary Blocks and Site Development as INC Guidelines;                   </a:t>
                      </a:r>
                      <a:r>
                        <a:rPr lang="en-US" sz="2200" b="1" kern="1200" dirty="0">
                          <a:solidFill>
                            <a:srgbClr val="F20E90"/>
                          </a:solidFill>
                          <a:latin typeface="+mn-lt"/>
                          <a:ea typeface="+mn-ea"/>
                          <a:cs typeface="+mn-cs"/>
                        </a:rPr>
                        <a:t>Built-up Area: 1.25 Lakhs SFT</a:t>
                      </a:r>
                    </a:p>
                    <a:p>
                      <a:pPr marL="285750" lvl="1" indent="-285750" algn="just">
                        <a:spcBef>
                          <a:spcPts val="300"/>
                        </a:spcBef>
                        <a:spcAft>
                          <a:spcPts val="300"/>
                        </a:spcAft>
                        <a:buSzPct val="100000"/>
                        <a:buFont typeface="Wingdings" pitchFamily="2" charset="2"/>
                        <a:buChar char="§"/>
                      </a:pPr>
                      <a:r>
                        <a:rPr kumimoji="0" lang="en-US" sz="1700" b="0" i="0" u="none" strike="noStrike" kern="1200" cap="none" normalizeH="0" baseline="0" dirty="0">
                          <a:ln>
                            <a:noFill/>
                          </a:ln>
                          <a:solidFill>
                            <a:schemeClr val="tx1"/>
                          </a:solidFill>
                          <a:effectLst/>
                          <a:latin typeface="Times New Roman" pitchFamily="18" charset="0"/>
                          <a:ea typeface="+mn-ea"/>
                          <a:cs typeface="+mn-cs"/>
                        </a:rPr>
                        <a:t>People’s Pharmacy, Physiotherapy and Catering College for 60 Admission including College Building and Hostels; </a:t>
                      </a:r>
                      <a:r>
                        <a:rPr lang="en-US" sz="2200" b="1" kern="1200" dirty="0">
                          <a:solidFill>
                            <a:srgbClr val="F20E90"/>
                          </a:solidFill>
                          <a:latin typeface="+mn-lt"/>
                          <a:ea typeface="+mn-ea"/>
                          <a:cs typeface="+mn-cs"/>
                        </a:rPr>
                        <a:t>Built-up Area: 1.75 Lakhs SFT</a:t>
                      </a:r>
                      <a:endParaRPr kumimoji="0" lang="en-GB" sz="2200" b="0" i="0" u="none" strike="noStrike" kern="1200" cap="none" normalizeH="0" baseline="0" dirty="0">
                        <a:ln>
                          <a:noFill/>
                        </a:ln>
                        <a:solidFill>
                          <a:schemeClr val="tx1"/>
                        </a:solidFill>
                        <a:effectLst/>
                        <a:latin typeface="Times New Roman" pitchFamily="18" charset="0"/>
                        <a:ea typeface="+mn-ea"/>
                        <a:cs typeface="+mn-cs"/>
                      </a:endParaRPr>
                    </a:p>
                  </a:txBody>
                  <a:tcPr marL="146304" marR="146304" marT="60952" marB="60952"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20" name="Picture 5" descr="Photo bhopal1"/>
          <p:cNvPicPr>
            <a:picLocks noChangeAspect="1" noChangeArrowheads="1"/>
          </p:cNvPicPr>
          <p:nvPr/>
        </p:nvPicPr>
        <p:blipFill>
          <a:blip r:embed="rId3" cstate="print">
            <a:lum contrast="16000"/>
          </a:blip>
          <a:srcRect/>
          <a:stretch>
            <a:fillRect/>
          </a:stretch>
        </p:blipFill>
        <p:spPr bwMode="auto">
          <a:xfrm>
            <a:off x="10439400" y="1981200"/>
            <a:ext cx="3438477" cy="2382952"/>
          </a:xfrm>
          <a:prstGeom prst="rect">
            <a:avLst/>
          </a:prstGeom>
          <a:noFill/>
          <a:ln w="9525">
            <a:solidFill>
              <a:schemeClr val="tx1"/>
            </a:solidFill>
            <a:miter lim="800000"/>
            <a:headEnd/>
            <a:tailEnd/>
          </a:ln>
        </p:spPr>
      </p:pic>
      <p:pic>
        <p:nvPicPr>
          <p:cNvPr id="21" name="Picture 4" descr="Photo bhopal2"/>
          <p:cNvPicPr>
            <a:picLocks noChangeAspect="1" noChangeArrowheads="1"/>
          </p:cNvPicPr>
          <p:nvPr/>
        </p:nvPicPr>
        <p:blipFill>
          <a:blip r:embed="rId4" cstate="print">
            <a:lum contrast="16000"/>
          </a:blip>
          <a:srcRect/>
          <a:stretch>
            <a:fillRect/>
          </a:stretch>
        </p:blipFill>
        <p:spPr bwMode="auto">
          <a:xfrm>
            <a:off x="10439401" y="4376805"/>
            <a:ext cx="3433714" cy="1871595"/>
          </a:xfrm>
          <a:prstGeom prst="rect">
            <a:avLst/>
          </a:prstGeom>
          <a:noFill/>
          <a:ln w="9525">
            <a:solidFill>
              <a:schemeClr val="tx1"/>
            </a:solidFill>
            <a:miter lim="800000"/>
            <a:headEnd/>
            <a:tailEnd/>
          </a:ln>
        </p:spPr>
      </p:pic>
      <p:pic>
        <p:nvPicPr>
          <p:cNvPr id="2054" name="Picture 6" descr="E:\Mumbai data\9.00 Photographs\Peoples medical College\Views\NIGHT.JPG"/>
          <p:cNvPicPr>
            <a:picLocks noChangeAspect="1" noChangeArrowheads="1"/>
          </p:cNvPicPr>
          <p:nvPr/>
        </p:nvPicPr>
        <p:blipFill>
          <a:blip r:embed="rId5" cstate="print"/>
          <a:srcRect/>
          <a:stretch>
            <a:fillRect/>
          </a:stretch>
        </p:blipFill>
        <p:spPr bwMode="auto">
          <a:xfrm>
            <a:off x="10439400" y="6248400"/>
            <a:ext cx="3429000" cy="1981200"/>
          </a:xfrm>
          <a:prstGeom prst="rect">
            <a:avLst/>
          </a:prstGeom>
          <a:noFill/>
        </p:spPr>
      </p:pic>
      <p:sp>
        <p:nvSpPr>
          <p:cNvPr id="12" name="TextBox 11"/>
          <p:cNvSpPr txBox="1"/>
          <p:nvPr/>
        </p:nvSpPr>
        <p:spPr>
          <a:xfrm>
            <a:off x="5486400" y="3247572"/>
            <a:ext cx="4267200" cy="553988"/>
          </a:xfrm>
          <a:prstGeom prst="rect">
            <a:avLst/>
          </a:prstGeom>
          <a:solidFill>
            <a:schemeClr val="tx2">
              <a:lumMod val="60000"/>
              <a:lumOff val="40000"/>
              <a:alpha val="46000"/>
            </a:schemeClr>
          </a:solidFill>
        </p:spPr>
        <p:txBody>
          <a:bodyPr wrap="square" lIns="91428" tIns="45715" rIns="91428" bIns="45715" rtlCol="0">
            <a:spAutoFit/>
          </a:bodyPr>
          <a:lstStyle/>
          <a:p>
            <a:pPr indent="-228572" algn="just" defTabSz="914286" fontAlgn="b">
              <a:lnSpc>
                <a:spcPct val="150000"/>
              </a:lnSpc>
              <a:spcBef>
                <a:spcPts val="0"/>
              </a:spcBef>
              <a:spcAft>
                <a:spcPts val="0"/>
              </a:spcAft>
            </a:pPr>
            <a:r>
              <a:rPr lang="en-US" sz="2000" b="1" dirty="0">
                <a:solidFill>
                  <a:srgbClr val="F20E90"/>
                </a:solidFill>
              </a:rPr>
              <a:t>Total Built-up Area: 18 Lakhs SFT</a:t>
            </a:r>
            <a:endParaRPr lang="en-US" sz="2000" b="1" dirty="0">
              <a:solidFill>
                <a:srgbClr val="F20E90"/>
              </a:solidFill>
              <a:latin typeface="Times New Roman" pitchFamily="18" charset="0"/>
            </a:endParaRPr>
          </a:p>
        </p:txBody>
      </p:sp>
      <p:sp>
        <p:nvSpPr>
          <p:cNvPr id="13" name="Rectangle 12">
            <a:extLst>
              <a:ext uri="{FF2B5EF4-FFF2-40B4-BE49-F238E27FC236}">
                <a16:creationId xmlns:a16="http://schemas.microsoft.com/office/drawing/2014/main" id="{C0363B4F-5456-4690-8798-2DA13B9CC20A}"/>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8" name="TextBox 17">
            <a:extLst>
              <a:ext uri="{FF2B5EF4-FFF2-40B4-BE49-F238E27FC236}">
                <a16:creationId xmlns:a16="http://schemas.microsoft.com/office/drawing/2014/main" id="{F1A91533-8855-4AE9-A93C-7F09BAA559E9}"/>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9" name="Rectangle 18">
            <a:extLst>
              <a:ext uri="{FF2B5EF4-FFF2-40B4-BE49-F238E27FC236}">
                <a16:creationId xmlns:a16="http://schemas.microsoft.com/office/drawing/2014/main" id="{909AF7BF-A650-4035-96C2-BBA7A3E467AB}"/>
              </a:ext>
            </a:extLst>
          </p:cNvPr>
          <p:cNvSpPr/>
          <p:nvPr/>
        </p:nvSpPr>
        <p:spPr>
          <a:xfrm>
            <a:off x="-3464" y="-28724"/>
            <a:ext cx="14644257" cy="1161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lvl="0" algn="just" defTabSz="914400" eaLnBrk="0" hangingPunct="0">
              <a:spcBef>
                <a:spcPts val="200"/>
              </a:spcBef>
              <a:buClr>
                <a:schemeClr val="tx1"/>
              </a:buClr>
              <a:defRPr/>
            </a:pPr>
            <a:r>
              <a:rPr lang="en-US" sz="2400" b="1" dirty="0">
                <a:solidFill>
                  <a:schemeClr val="bg1"/>
                </a:solidFill>
                <a:latin typeface="Franklin Gothic Book" pitchFamily="34" charset="0"/>
              </a:rPr>
              <a:t>SJPN/People’s Group’s MEDICAL COLLEGE, TEACHING HOSPITAL, DENTAL COLLEGE, NURSING COLLEGE, PHARMACY, PHYSIOTHERAPY &amp; CATERING COLLEGE COMPLEXES developed in a phased manner with </a:t>
            </a:r>
          </a:p>
          <a:p>
            <a:pPr lvl="0" algn="just" defTabSz="914400" eaLnBrk="0" hangingPunct="0">
              <a:spcBef>
                <a:spcPts val="200"/>
              </a:spcBef>
              <a:buClr>
                <a:schemeClr val="tx1"/>
              </a:buClr>
              <a:defRPr/>
            </a:pPr>
            <a:r>
              <a:rPr lang="en-US" sz="2800" b="1" dirty="0">
                <a:solidFill>
                  <a:schemeClr val="bg1"/>
                </a:solidFill>
                <a:latin typeface="Franklin Gothic Book" pitchFamily="34" charset="0"/>
              </a:rPr>
              <a:t>World Class Infrastructure</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1" name="TextBox 3"/>
          <p:cNvSpPr txBox="1">
            <a:spLocks noChangeArrowheads="1"/>
          </p:cNvSpPr>
          <p:nvPr/>
        </p:nvSpPr>
        <p:spPr bwMode="auto">
          <a:xfrm>
            <a:off x="609600" y="1828800"/>
            <a:ext cx="7348537" cy="6623095"/>
          </a:xfrm>
          <a:prstGeom prst="rect">
            <a:avLst/>
          </a:prstGeom>
          <a:noFill/>
          <a:ln w="9525">
            <a:noFill/>
            <a:miter lim="800000"/>
            <a:headEnd/>
            <a:tailEnd/>
          </a:ln>
        </p:spPr>
        <p:txBody>
          <a:bodyPr wrap="square" lIns="0" tIns="0" rIns="0" bIns="0">
            <a:spAutoFit/>
          </a:bodyPr>
          <a:lstStyle/>
          <a:p>
            <a:pPr algn="just">
              <a:lnSpc>
                <a:spcPct val="150000"/>
              </a:lnSpc>
            </a:pPr>
            <a:r>
              <a:rPr lang="en-US" sz="1700" b="1" dirty="0">
                <a:latin typeface="Franklin Gothic Book" pitchFamily="34" charset="0"/>
                <a:ea typeface="Franklin Gothic Book" pitchFamily="34" charset="0"/>
                <a:cs typeface="Franklin Gothic Book" pitchFamily="34" charset="0"/>
              </a:rPr>
              <a:t>Client Name: </a:t>
            </a:r>
            <a:r>
              <a:rPr lang="en-US" sz="1700" dirty="0">
                <a:latin typeface="Franklin Gothic Book" pitchFamily="34" charset="0"/>
                <a:ea typeface="Franklin Gothic Book" pitchFamily="34" charset="0"/>
                <a:cs typeface="Franklin Gothic Book" pitchFamily="34" charset="0"/>
              </a:rPr>
              <a:t>Electronics Corporation Of Tamil Nadu (</a:t>
            </a:r>
            <a:r>
              <a:rPr lang="en-US" sz="1700" dirty="0" err="1">
                <a:latin typeface="Franklin Gothic Book" pitchFamily="34" charset="0"/>
                <a:ea typeface="Franklin Gothic Book" pitchFamily="34" charset="0"/>
                <a:cs typeface="Franklin Gothic Book" pitchFamily="34" charset="0"/>
              </a:rPr>
              <a:t>Elcot</a:t>
            </a:r>
            <a:r>
              <a:rPr lang="en-US" sz="1700" dirty="0">
                <a:latin typeface="Franklin Gothic Book" pitchFamily="34" charset="0"/>
                <a:ea typeface="Franklin Gothic Book" pitchFamily="34" charset="0"/>
                <a:cs typeface="Franklin Gothic Book" pitchFamily="34" charset="0"/>
              </a:rPr>
              <a:t>)</a:t>
            </a:r>
          </a:p>
          <a:p>
            <a:pPr algn="just">
              <a:lnSpc>
                <a:spcPct val="150000"/>
              </a:lnSpc>
            </a:pPr>
            <a:r>
              <a:rPr lang="en-US" sz="1700" b="1" dirty="0">
                <a:latin typeface="Franklin Gothic Book" pitchFamily="34" charset="0"/>
                <a:ea typeface="Franklin Gothic Book" pitchFamily="34" charset="0"/>
                <a:cs typeface="Franklin Gothic Book" pitchFamily="34" charset="0"/>
              </a:rPr>
              <a:t>Total built-up area: </a:t>
            </a:r>
            <a:r>
              <a:rPr lang="en-US" sz="1700" dirty="0">
                <a:latin typeface="Franklin Gothic Book" pitchFamily="34" charset="0"/>
                <a:ea typeface="Franklin Gothic Book" pitchFamily="34" charset="0"/>
                <a:cs typeface="Franklin Gothic Book" pitchFamily="34" charset="0"/>
              </a:rPr>
              <a:t>873 Acres</a:t>
            </a:r>
          </a:p>
          <a:p>
            <a:pPr algn="just">
              <a:lnSpc>
                <a:spcPct val="150000"/>
              </a:lnSpc>
            </a:pPr>
            <a:endParaRPr lang="en-US" sz="1700" dirty="0">
              <a:latin typeface="Franklin Gothic Book" pitchFamily="34" charset="0"/>
              <a:ea typeface="Franklin Gothic Book" pitchFamily="34" charset="0"/>
              <a:cs typeface="Franklin Gothic Book" pitchFamily="34" charset="0"/>
            </a:endParaRPr>
          </a:p>
          <a:p>
            <a:pPr algn="just">
              <a:lnSpc>
                <a:spcPct val="150000"/>
              </a:lnSpc>
            </a:pPr>
            <a:r>
              <a:rPr lang="en-US" sz="1700" b="1" dirty="0">
                <a:latin typeface="Franklin Gothic Book" pitchFamily="34" charset="0"/>
                <a:ea typeface="Franklin Gothic Book" pitchFamily="34" charset="0"/>
                <a:cs typeface="Franklin Gothic Book" pitchFamily="34" charset="0"/>
              </a:rPr>
              <a:t>Services Provided:</a:t>
            </a:r>
          </a:p>
          <a:p>
            <a:pPr algn="just">
              <a:lnSpc>
                <a:spcPct val="150000"/>
              </a:lnSpc>
              <a:buBlip>
                <a:blip r:embed="rId2"/>
              </a:buBlip>
            </a:pPr>
            <a:r>
              <a:rPr lang="en-US" sz="1700" dirty="0">
                <a:latin typeface="Franklin Gothic Book" pitchFamily="34" charset="0"/>
                <a:ea typeface="Franklin Gothic Book" pitchFamily="34" charset="0"/>
                <a:cs typeface="Franklin Gothic Book" pitchFamily="34" charset="0"/>
              </a:rPr>
              <a:t>Layout Plan</a:t>
            </a:r>
          </a:p>
          <a:p>
            <a:pPr algn="just">
              <a:lnSpc>
                <a:spcPct val="150000"/>
              </a:lnSpc>
              <a:buFontTx/>
              <a:buBlip>
                <a:blip r:embed="rId2"/>
              </a:buBlip>
            </a:pPr>
            <a:r>
              <a:rPr lang="en-US" sz="1700" dirty="0">
                <a:latin typeface="Franklin Gothic Book" pitchFamily="34" charset="0"/>
                <a:ea typeface="Franklin Gothic Book" pitchFamily="34" charset="0"/>
                <a:cs typeface="Franklin Gothic Book" pitchFamily="34" charset="0"/>
              </a:rPr>
              <a:t> Master Planning,</a:t>
            </a:r>
          </a:p>
          <a:p>
            <a:pPr algn="just">
              <a:lnSpc>
                <a:spcPct val="150000"/>
              </a:lnSpc>
              <a:buFontTx/>
              <a:buBlip>
                <a:blip r:embed="rId2"/>
              </a:buBlip>
            </a:pPr>
            <a:r>
              <a:rPr lang="en-US" sz="1700" dirty="0">
                <a:latin typeface="Franklin Gothic Book" pitchFamily="34" charset="0"/>
                <a:ea typeface="Franklin Gothic Book" pitchFamily="34" charset="0"/>
                <a:cs typeface="Franklin Gothic Book" pitchFamily="34" charset="0"/>
              </a:rPr>
              <a:t>Project Structuring,</a:t>
            </a:r>
          </a:p>
          <a:p>
            <a:pPr algn="just">
              <a:lnSpc>
                <a:spcPct val="150000"/>
              </a:lnSpc>
              <a:buFontTx/>
              <a:buBlip>
                <a:blip r:embed="rId2"/>
              </a:buBlip>
            </a:pPr>
            <a:r>
              <a:rPr lang="en-US" sz="1700" dirty="0">
                <a:latin typeface="Franklin Gothic Book" pitchFamily="34" charset="0"/>
                <a:ea typeface="Franklin Gothic Book" pitchFamily="34" charset="0"/>
                <a:cs typeface="Franklin Gothic Book" pitchFamily="34" charset="0"/>
              </a:rPr>
              <a:t>Design &amp; Tendering</a:t>
            </a:r>
          </a:p>
          <a:p>
            <a:pPr algn="just">
              <a:lnSpc>
                <a:spcPct val="150000"/>
              </a:lnSpc>
              <a:buFontTx/>
              <a:buBlip>
                <a:blip r:embed="rId2"/>
              </a:buBlip>
            </a:pPr>
            <a:endParaRPr lang="en-US" sz="1700" dirty="0">
              <a:latin typeface="Franklin Gothic Book" pitchFamily="34" charset="0"/>
              <a:ea typeface="Franklin Gothic Book" pitchFamily="34" charset="0"/>
              <a:cs typeface="Franklin Gothic Book" pitchFamily="34" charset="0"/>
            </a:endParaRPr>
          </a:p>
          <a:p>
            <a:pPr algn="just" defTabSz="1358524" fontAlgn="auto">
              <a:lnSpc>
                <a:spcPct val="150000"/>
              </a:lnSpc>
              <a:tabLst>
                <a:tab pos="113210" algn="l"/>
                <a:tab pos="11547455" algn="l"/>
              </a:tabLst>
              <a:defRPr/>
            </a:pPr>
            <a:r>
              <a:rPr lang="en-US" sz="1700" b="1" dirty="0">
                <a:latin typeface="Franklin Gothic Book" pitchFamily="34" charset="0"/>
                <a:ea typeface="Franklin Gothic Book" pitchFamily="34" charset="0"/>
                <a:cs typeface="Franklin Gothic Book" pitchFamily="34" charset="0"/>
              </a:rPr>
              <a:t>Key Features:</a:t>
            </a:r>
          </a:p>
          <a:p>
            <a:pPr algn="just" defTabSz="1358524" fontAlgn="auto">
              <a:lnSpc>
                <a:spcPct val="150000"/>
              </a:lnSpc>
              <a:tabLst>
                <a:tab pos="113210" algn="l"/>
                <a:tab pos="11547455" algn="l"/>
              </a:tabLst>
              <a:defRPr/>
            </a:pPr>
            <a:r>
              <a:rPr lang="en-US" sz="1700" b="1" dirty="0">
                <a:latin typeface="Calibri"/>
              </a:rPr>
              <a:t>	</a:t>
            </a:r>
            <a:r>
              <a:rPr lang="en-US" sz="1700" dirty="0">
                <a:latin typeface="Franklin Gothic Book" pitchFamily="34" charset="0"/>
                <a:ea typeface="Franklin Gothic Book" pitchFamily="34" charset="0"/>
                <a:cs typeface="Franklin Gothic Book" pitchFamily="34" charset="0"/>
              </a:rPr>
              <a:t>Consultancy Services for the development of modern Integrated Information</a:t>
            </a:r>
          </a:p>
          <a:p>
            <a:pPr algn="just" defTabSz="1358524" fontAlgn="auto">
              <a:lnSpc>
                <a:spcPct val="150000"/>
              </a:lnSpc>
              <a:tabLst>
                <a:tab pos="113210" algn="l"/>
                <a:tab pos="11547455" algn="l"/>
              </a:tabLst>
              <a:defRPr/>
            </a:pPr>
            <a:r>
              <a:rPr lang="en-US" sz="1700" dirty="0">
                <a:latin typeface="Franklin Gothic Book" pitchFamily="34" charset="0"/>
                <a:ea typeface="Franklin Gothic Book" pitchFamily="34" charset="0"/>
                <a:cs typeface="Franklin Gothic Book" pitchFamily="34" charset="0"/>
              </a:rPr>
              <a:t>	Technology Special Economic Zone at </a:t>
            </a:r>
            <a:r>
              <a:rPr lang="en-US" sz="1700" dirty="0" err="1">
                <a:latin typeface="Franklin Gothic Book" pitchFamily="34" charset="0"/>
                <a:ea typeface="Franklin Gothic Book" pitchFamily="34" charset="0"/>
                <a:cs typeface="Franklin Gothic Book" pitchFamily="34" charset="0"/>
              </a:rPr>
              <a:t>Tirunelvelli</a:t>
            </a:r>
            <a:r>
              <a:rPr lang="en-US" sz="1700" dirty="0">
                <a:latin typeface="Franklin Gothic Book" pitchFamily="34" charset="0"/>
                <a:ea typeface="Franklin Gothic Book" pitchFamily="34" charset="0"/>
                <a:cs typeface="Franklin Gothic Book" pitchFamily="34" charset="0"/>
              </a:rPr>
              <a:t>, Salem &amp; </a:t>
            </a:r>
            <a:r>
              <a:rPr lang="en-US" sz="1700" dirty="0" err="1">
                <a:latin typeface="Franklin Gothic Book" pitchFamily="34" charset="0"/>
                <a:ea typeface="Franklin Gothic Book" pitchFamily="34" charset="0"/>
                <a:cs typeface="Franklin Gothic Book" pitchFamily="34" charset="0"/>
              </a:rPr>
              <a:t>Hosur</a:t>
            </a:r>
            <a:r>
              <a:rPr lang="en-US" sz="1700" dirty="0">
                <a:latin typeface="Franklin Gothic Book" pitchFamily="34" charset="0"/>
                <a:ea typeface="Franklin Gothic Book" pitchFamily="34" charset="0"/>
                <a:cs typeface="Franklin Gothic Book" pitchFamily="34" charset="0"/>
              </a:rPr>
              <a:t> of 500 acres,</a:t>
            </a:r>
          </a:p>
          <a:p>
            <a:pPr algn="just" defTabSz="1358524" fontAlgn="auto">
              <a:lnSpc>
                <a:spcPct val="150000"/>
              </a:lnSpc>
              <a:tabLst>
                <a:tab pos="113210" algn="l"/>
                <a:tab pos="11547455" algn="l"/>
              </a:tabLst>
              <a:defRPr/>
            </a:pPr>
            <a:r>
              <a:rPr lang="en-US" sz="1700" dirty="0">
                <a:latin typeface="Franklin Gothic Book" pitchFamily="34" charset="0"/>
                <a:ea typeface="Franklin Gothic Book" pitchFamily="34" charset="0"/>
                <a:cs typeface="Franklin Gothic Book" pitchFamily="34" charset="0"/>
              </a:rPr>
              <a:t>	164  acres  and  173  acres  respectively  in  Tamil Nadu.  The  scope  of  works</a:t>
            </a:r>
          </a:p>
          <a:p>
            <a:pPr algn="just" defTabSz="1358524" fontAlgn="auto">
              <a:lnSpc>
                <a:spcPct val="150000"/>
              </a:lnSpc>
              <a:tabLst>
                <a:tab pos="113210" algn="l"/>
                <a:tab pos="11547455" algn="l"/>
              </a:tabLst>
              <a:defRPr/>
            </a:pPr>
            <a:r>
              <a:rPr lang="en-US" sz="1700" dirty="0">
                <a:latin typeface="Franklin Gothic Book" pitchFamily="34" charset="0"/>
                <a:ea typeface="Franklin Gothic Book" pitchFamily="34" charset="0"/>
                <a:cs typeface="Franklin Gothic Book" pitchFamily="34" charset="0"/>
              </a:rPr>
              <a:t>	includes Geological Survey and Contour Survey of the Layout, Architectural</a:t>
            </a:r>
          </a:p>
          <a:p>
            <a:pPr algn="just" defTabSz="1358524" fontAlgn="auto">
              <a:lnSpc>
                <a:spcPct val="150000"/>
              </a:lnSpc>
              <a:tabLst>
                <a:tab pos="113210" algn="l"/>
                <a:tab pos="11547455" algn="l"/>
              </a:tabLst>
              <a:defRPr/>
            </a:pPr>
            <a:r>
              <a:rPr lang="en-US" sz="1700" dirty="0">
                <a:latin typeface="Franklin Gothic Book" pitchFamily="34" charset="0"/>
                <a:ea typeface="Franklin Gothic Book" pitchFamily="34" charset="0"/>
                <a:cs typeface="Franklin Gothic Book" pitchFamily="34" charset="0"/>
              </a:rPr>
              <a:t>	design  including  internal  layout,  Structural  Design,  Design  of  sanitary,</a:t>
            </a:r>
          </a:p>
          <a:p>
            <a:pPr algn="just" defTabSz="1358524" fontAlgn="auto">
              <a:lnSpc>
                <a:spcPct val="150000"/>
              </a:lnSpc>
              <a:tabLst>
                <a:tab pos="113210" algn="l"/>
                <a:tab pos="11547455" algn="l"/>
              </a:tabLst>
              <a:defRPr/>
            </a:pPr>
            <a:r>
              <a:rPr lang="en-US" sz="1700" dirty="0">
                <a:latin typeface="Franklin Gothic Book" pitchFamily="34" charset="0"/>
                <a:ea typeface="Franklin Gothic Book" pitchFamily="34" charset="0"/>
                <a:cs typeface="Franklin Gothic Book" pitchFamily="34" charset="0"/>
              </a:rPr>
              <a:t>	plumbing, drainage, water supply and sewage works, Electrical Design and</a:t>
            </a:r>
          </a:p>
          <a:p>
            <a:pPr algn="just" defTabSz="1358524" fontAlgn="auto">
              <a:lnSpc>
                <a:spcPct val="150000"/>
              </a:lnSpc>
              <a:tabLst>
                <a:tab pos="113210" algn="l"/>
                <a:tab pos="11547455" algn="l"/>
              </a:tabLst>
              <a:defRPr/>
            </a:pPr>
            <a:r>
              <a:rPr lang="en-US" sz="1700" dirty="0">
                <a:latin typeface="Franklin Gothic Book" pitchFamily="34" charset="0"/>
                <a:ea typeface="Franklin Gothic Book" pitchFamily="34" charset="0"/>
                <a:cs typeface="Franklin Gothic Book" pitchFamily="34" charset="0"/>
              </a:rPr>
              <a:t>	Project Management Services.</a:t>
            </a:r>
          </a:p>
        </p:txBody>
      </p:sp>
      <p:sp>
        <p:nvSpPr>
          <p:cNvPr id="16" name="Rectangle 8"/>
          <p:cNvSpPr>
            <a:spLocks noChangeArrowheads="1"/>
          </p:cNvSpPr>
          <p:nvPr/>
        </p:nvSpPr>
        <p:spPr bwMode="auto">
          <a:xfrm>
            <a:off x="8077200" y="7924800"/>
            <a:ext cx="2681042" cy="875842"/>
          </a:xfrm>
          <a:prstGeom prst="rect">
            <a:avLst/>
          </a:prstGeom>
          <a:noFill/>
          <a:ln w="9525">
            <a:noFill/>
            <a:miter lim="800000"/>
            <a:headEnd/>
            <a:tailEnd/>
          </a:ln>
        </p:spPr>
        <p:txBody>
          <a:bodyPr wrap="none" lIns="135852" tIns="67926" rIns="135852" bIns="67926">
            <a:spAutoFit/>
          </a:bodyPr>
          <a:lstStyle/>
          <a:p>
            <a:r>
              <a:rPr lang="en-US" sz="1600" b="1" i="1" dirty="0">
                <a:solidFill>
                  <a:srgbClr val="7F7F7F"/>
                </a:solidFill>
                <a:latin typeface="Franklin Gothic Book" pitchFamily="34" charset="0"/>
                <a:ea typeface="Franklin Gothic Book" pitchFamily="34" charset="0"/>
                <a:cs typeface="Franklin Gothic Book" pitchFamily="34" charset="0"/>
              </a:rPr>
              <a:t>Completion year: </a:t>
            </a:r>
            <a:r>
              <a:rPr lang="en-US" sz="1600" i="1" dirty="0">
                <a:solidFill>
                  <a:srgbClr val="7F7F7F"/>
                </a:solidFill>
                <a:latin typeface="Franklin Gothic Book" pitchFamily="34" charset="0"/>
                <a:ea typeface="Franklin Gothic Book" pitchFamily="34" charset="0"/>
                <a:cs typeface="Franklin Gothic Book" pitchFamily="34" charset="0"/>
              </a:rPr>
              <a:t>2018</a:t>
            </a:r>
          </a:p>
          <a:p>
            <a:r>
              <a:rPr lang="en-US" sz="1600" b="1" dirty="0">
                <a:solidFill>
                  <a:srgbClr val="7F7F7F"/>
                </a:solidFill>
                <a:latin typeface="Franklin Gothic Book" pitchFamily="34" charset="0"/>
                <a:ea typeface="Franklin Gothic Book" pitchFamily="34" charset="0"/>
                <a:cs typeface="Franklin Gothic Book" pitchFamily="34" charset="0"/>
              </a:rPr>
              <a:t>Project cost: </a:t>
            </a:r>
            <a:r>
              <a:rPr lang="en-US" sz="1600" dirty="0">
                <a:solidFill>
                  <a:srgbClr val="7F7F7F"/>
                </a:solidFill>
                <a:latin typeface="Franklin Gothic Book" pitchFamily="34" charset="0"/>
                <a:ea typeface="Franklin Gothic Book" pitchFamily="34" charset="0"/>
                <a:cs typeface="Franklin Gothic Book" pitchFamily="34" charset="0"/>
              </a:rPr>
              <a:t>Rs. 700 Crores</a:t>
            </a:r>
          </a:p>
          <a:p>
            <a:endParaRPr lang="en-US" sz="1600" dirty="0">
              <a:latin typeface="Calibri" pitchFamily="34" charset="0"/>
            </a:endParaRPr>
          </a:p>
        </p:txBody>
      </p:sp>
      <p:pic>
        <p:nvPicPr>
          <p:cNvPr id="1027" name="Picture 3" descr="C:\Documents and Settings\alahiri\Desktop\ELCOT PHOTOS\New Image2.JPG"/>
          <p:cNvPicPr>
            <a:picLocks noChangeAspect="1" noChangeArrowheads="1"/>
          </p:cNvPicPr>
          <p:nvPr/>
        </p:nvPicPr>
        <p:blipFill>
          <a:blip r:embed="rId3" cstate="email"/>
          <a:srcRect/>
          <a:stretch>
            <a:fillRect/>
          </a:stretch>
        </p:blipFill>
        <p:spPr bwMode="auto">
          <a:xfrm>
            <a:off x="8077200" y="1676400"/>
            <a:ext cx="5257800" cy="3255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C:\Documents and Settings\alahiri\Desktop\ELCOT PHOTOS\New Image.JPG"/>
          <p:cNvPicPr>
            <a:picLocks noChangeAspect="1" noChangeArrowheads="1"/>
          </p:cNvPicPr>
          <p:nvPr/>
        </p:nvPicPr>
        <p:blipFill>
          <a:blip r:embed="rId4" cstate="email"/>
          <a:srcRect/>
          <a:stretch>
            <a:fillRect/>
          </a:stretch>
        </p:blipFill>
        <p:spPr bwMode="auto">
          <a:xfrm>
            <a:off x="8077200" y="4572000"/>
            <a:ext cx="5257800" cy="3340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p:cNvSpPr/>
          <p:nvPr/>
        </p:nvSpPr>
        <p:spPr>
          <a:xfrm>
            <a:off x="0" y="0"/>
            <a:ext cx="14630400" cy="1082212"/>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3300"/>
              </a:lnSpc>
            </a:pPr>
            <a:endParaRPr lang="en-US" sz="1800" i="1" dirty="0">
              <a:solidFill>
                <a:schemeClr val="bg1"/>
              </a:solidFill>
              <a:latin typeface="Franklin Gothic Book" pitchFamily="34" charset="0"/>
              <a:ea typeface="Helvetica Neue Light"/>
              <a:cs typeface="Helvetica Neue Light"/>
            </a:endParaRPr>
          </a:p>
        </p:txBody>
      </p:sp>
      <p:sp>
        <p:nvSpPr>
          <p:cNvPr id="13" name="Rectangle 12"/>
          <p:cNvSpPr/>
          <p:nvPr/>
        </p:nvSpPr>
        <p:spPr>
          <a:xfrm>
            <a:off x="152400" y="228600"/>
            <a:ext cx="10591800" cy="782458"/>
          </a:xfrm>
          <a:prstGeom prst="rect">
            <a:avLst/>
          </a:prstGeom>
        </p:spPr>
        <p:txBody>
          <a:bodyPr wrap="square">
            <a:spAutoFit/>
          </a:bodyPr>
          <a:lstStyle/>
          <a:p>
            <a:pPr>
              <a:lnSpc>
                <a:spcPts val="2757"/>
              </a:lnSpc>
            </a:pPr>
            <a:r>
              <a:rPr lang="en-US" sz="2800" b="1" dirty="0">
                <a:solidFill>
                  <a:schemeClr val="bg1"/>
                </a:solidFill>
                <a:latin typeface="Franklin Gothic Book" pitchFamily="34" charset="0"/>
                <a:ea typeface="Helvetica Neue Light"/>
                <a:cs typeface="Helvetica Neue Light"/>
              </a:rPr>
              <a:t>An Integrated Information Technology  </a:t>
            </a:r>
            <a:r>
              <a:rPr lang="en-US" sz="2400" dirty="0">
                <a:solidFill>
                  <a:srgbClr val="FFFFFF"/>
                </a:solidFill>
                <a:latin typeface="Times New Roman"/>
              </a:rPr>
              <a:t> </a:t>
            </a:r>
            <a:r>
              <a:rPr lang="en-US" sz="1800" dirty="0">
                <a:solidFill>
                  <a:srgbClr val="FFFFFF"/>
                </a:solidFill>
                <a:latin typeface="Times New Roman"/>
              </a:rPr>
              <a:t>(</a:t>
            </a:r>
            <a:r>
              <a:rPr lang="en-US" sz="1800" dirty="0">
                <a:solidFill>
                  <a:schemeClr val="bg1"/>
                </a:solidFill>
                <a:latin typeface="Helvetica Neue Light"/>
                <a:ea typeface="Helvetica Neue Light"/>
                <a:cs typeface="Helvetica Neue Light"/>
              </a:rPr>
              <a:t>Special Economic Zone)</a:t>
            </a:r>
          </a:p>
          <a:p>
            <a:pPr>
              <a:lnSpc>
                <a:spcPts val="2850"/>
              </a:lnSpc>
            </a:pPr>
            <a:r>
              <a:rPr lang="en-US" sz="1800" i="1" dirty="0" err="1">
                <a:solidFill>
                  <a:schemeClr val="bg1"/>
                </a:solidFill>
                <a:latin typeface="Helvetica Neue Light"/>
                <a:ea typeface="Helvetica Neue Light"/>
                <a:cs typeface="Helvetica Neue Light"/>
              </a:rPr>
              <a:t>Tirunelvelli</a:t>
            </a:r>
            <a:r>
              <a:rPr lang="en-US" sz="1800" i="1" dirty="0">
                <a:solidFill>
                  <a:schemeClr val="bg1"/>
                </a:solidFill>
                <a:latin typeface="Helvetica Neue Light"/>
                <a:ea typeface="Helvetica Neue Light"/>
                <a:cs typeface="Helvetica Neue Light"/>
              </a:rPr>
              <a:t>, Salem &amp; </a:t>
            </a:r>
            <a:r>
              <a:rPr lang="en-US" sz="1800" i="1" dirty="0" err="1">
                <a:solidFill>
                  <a:schemeClr val="bg1"/>
                </a:solidFill>
                <a:latin typeface="Helvetica Neue Light"/>
                <a:ea typeface="Helvetica Neue Light"/>
                <a:cs typeface="Helvetica Neue Light"/>
              </a:rPr>
              <a:t>Hosur</a:t>
            </a:r>
            <a:r>
              <a:rPr lang="en-US" sz="1800" i="1" dirty="0">
                <a:solidFill>
                  <a:schemeClr val="bg1"/>
                </a:solidFill>
                <a:latin typeface="Helvetica Neue Light"/>
                <a:ea typeface="Helvetica Neue Light"/>
                <a:cs typeface="Helvetica Neue Light"/>
              </a:rPr>
              <a:t>, </a:t>
            </a:r>
            <a:r>
              <a:rPr lang="en-US" sz="1800" i="1" dirty="0" err="1">
                <a:solidFill>
                  <a:schemeClr val="bg1"/>
                </a:solidFill>
                <a:latin typeface="Helvetica Neue Light"/>
                <a:ea typeface="Helvetica Neue Light"/>
                <a:cs typeface="Helvetica Neue Light"/>
              </a:rPr>
              <a:t>Tamilnadu</a:t>
            </a:r>
            <a:endParaRPr lang="en-US" sz="1800" i="1" dirty="0">
              <a:solidFill>
                <a:schemeClr val="bg1"/>
              </a:solidFill>
              <a:latin typeface="Helvetica Neue Light"/>
              <a:ea typeface="Helvetica Neue Light"/>
              <a:cs typeface="Helvetica Neue Light"/>
            </a:endParaRPr>
          </a:p>
        </p:txBody>
      </p:sp>
      <p:sp>
        <p:nvSpPr>
          <p:cNvPr id="11" name="Rectangle 10">
            <a:extLst>
              <a:ext uri="{FF2B5EF4-FFF2-40B4-BE49-F238E27FC236}">
                <a16:creationId xmlns:a16="http://schemas.microsoft.com/office/drawing/2014/main" id="{9896AB67-2E4E-42E8-87D3-BD032FBA766F}"/>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4" name="TextBox 13">
            <a:extLst>
              <a:ext uri="{FF2B5EF4-FFF2-40B4-BE49-F238E27FC236}">
                <a16:creationId xmlns:a16="http://schemas.microsoft.com/office/drawing/2014/main" id="{D548D40D-9020-4433-B419-6EC24B5F9B60}"/>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2" name="Slide Number Placeholder 2">
            <a:extLst>
              <a:ext uri="{FF2B5EF4-FFF2-40B4-BE49-F238E27FC236}">
                <a16:creationId xmlns:a16="http://schemas.microsoft.com/office/drawing/2014/main" id="{58739F40-DD5D-4CF2-A8C7-84526EDE2B86}"/>
              </a:ext>
            </a:extLst>
          </p:cNvPr>
          <p:cNvSpPr>
            <a:spLocks noGrp="1"/>
          </p:cNvSpPr>
          <p:nvPr>
            <p:ph type="sldNum" sz="quarter" idx="10"/>
          </p:nvPr>
        </p:nvSpPr>
        <p:spPr>
          <a:xfrm>
            <a:off x="10485438" y="8475663"/>
            <a:ext cx="3413125" cy="485775"/>
          </a:xfrm>
        </p:spPr>
        <p:txBody>
          <a:bodyPr/>
          <a:lstStyle/>
          <a:p>
            <a:pPr>
              <a:defRPr/>
            </a:pPr>
            <a:fld id="{A60EE9FB-A275-470A-BB61-962D504AF681}" type="slidenum">
              <a:rPr lang="en-US" smtClean="0"/>
              <a:pPr>
                <a:defRPr/>
              </a:pPr>
              <a:t>13</a:t>
            </a:fld>
            <a:endParaRPr lang="en-US" dirty="0"/>
          </a:p>
        </p:txBody>
      </p:sp>
    </p:spTree>
    <p:extLst>
      <p:ext uri="{BB962C8B-B14F-4D97-AF65-F5344CB8AC3E}">
        <p14:creationId xmlns:p14="http://schemas.microsoft.com/office/powerpoint/2010/main" val="2436875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pushpa\Share\FRONT &amp; SIDE ELEVATION.jpg"/>
          <p:cNvPicPr/>
          <p:nvPr/>
        </p:nvPicPr>
        <p:blipFill>
          <a:blip r:embed="rId2" cstate="print"/>
          <a:srcRect l="4091" t="6461" r="4170" b="21348"/>
          <a:stretch>
            <a:fillRect/>
          </a:stretch>
        </p:blipFill>
        <p:spPr bwMode="auto">
          <a:xfrm>
            <a:off x="7924800" y="1676400"/>
            <a:ext cx="5984186" cy="33236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14</a:t>
            </a:fld>
            <a:endParaRPr lang="en-US" dirty="0"/>
          </a:p>
        </p:txBody>
      </p:sp>
      <p:graphicFrame>
        <p:nvGraphicFramePr>
          <p:cNvPr id="17" name="Table 16"/>
          <p:cNvGraphicFramePr>
            <a:graphicFrameLocks noGrp="1"/>
          </p:cNvGraphicFramePr>
          <p:nvPr/>
        </p:nvGraphicFramePr>
        <p:xfrm>
          <a:off x="685800" y="1524000"/>
          <a:ext cx="7162800" cy="6400798"/>
        </p:xfrm>
        <a:graphic>
          <a:graphicData uri="http://schemas.openxmlformats.org/drawingml/2006/table">
            <a:tbl>
              <a:tblPr firstRow="1" bandRow="1">
                <a:tableStyleId>{5C22544A-7EE6-4342-B048-85BDC9FD1C3A}</a:tableStyleId>
              </a:tblPr>
              <a:tblGrid>
                <a:gridCol w="7162800">
                  <a:extLst>
                    <a:ext uri="{9D8B030D-6E8A-4147-A177-3AD203B41FA5}">
                      <a16:colId xmlns:a16="http://schemas.microsoft.com/office/drawing/2014/main" val="20000"/>
                    </a:ext>
                  </a:extLst>
                </a:gridCol>
              </a:tblGrid>
              <a:tr h="487164">
                <a:tc>
                  <a:txBody>
                    <a:bodyPr/>
                    <a:lstStyle/>
                    <a:p>
                      <a:r>
                        <a:rPr lang="en-US" sz="2400" b="1" dirty="0">
                          <a:cs typeface="Arial" pitchFamily="34" charset="0"/>
                        </a:rPr>
                        <a:t>Client </a:t>
                      </a:r>
                      <a:r>
                        <a:rPr lang="en-US" sz="2400" b="1" kern="1200" dirty="0">
                          <a:solidFill>
                            <a:schemeClr val="lt1"/>
                          </a:solidFill>
                          <a:latin typeface="+mn-lt"/>
                          <a:ea typeface="+mn-ea"/>
                          <a:cs typeface="Arial" pitchFamily="34" charset="0"/>
                        </a:rPr>
                        <a:t>Name: Hooghly River Bridge Commissioners</a:t>
                      </a:r>
                    </a:p>
                  </a:txBody>
                  <a:tcPr/>
                </a:tc>
                <a:extLst>
                  <a:ext uri="{0D108BD9-81ED-4DB2-BD59-A6C34878D82A}">
                    <a16:rowId xmlns:a16="http://schemas.microsoft.com/office/drawing/2014/main" val="10000"/>
                  </a:ext>
                </a:extLst>
              </a:tr>
              <a:tr h="422209">
                <a:tc>
                  <a:txBody>
                    <a:bodyPr/>
                    <a:lstStyle/>
                    <a:p>
                      <a:r>
                        <a:rPr lang="en-US" sz="2000" b="1" dirty="0">
                          <a:cs typeface="Arial" pitchFamily="34" charset="0"/>
                        </a:rPr>
                        <a:t>Services Provided:</a:t>
                      </a:r>
                      <a:endParaRPr lang="en-US" sz="2000" dirty="0"/>
                    </a:p>
                  </a:txBody>
                  <a:tcPr/>
                </a:tc>
                <a:extLst>
                  <a:ext uri="{0D108BD9-81ED-4DB2-BD59-A6C34878D82A}">
                    <a16:rowId xmlns:a16="http://schemas.microsoft.com/office/drawing/2014/main" val="10001"/>
                  </a:ext>
                </a:extLst>
              </a:tr>
              <a:tr h="2925693">
                <a:tc>
                  <a:txBody>
                    <a:bodyPr/>
                    <a:lstStyle/>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Detailed Project Report</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Master Planning</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Detailed Architectural Planning</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Structural Design</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Electrical Design</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Water Supply Design</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Fire fighting system </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Sewerage &amp; Plumbing</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HVAC </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Landscape work </a:t>
                      </a:r>
                    </a:p>
                    <a:p>
                      <a:pPr marL="274320" indent="274320" algn="just">
                        <a:lnSpc>
                          <a:spcPts val="1900"/>
                        </a:lnSpc>
                        <a:buBlip>
                          <a:blip r:embed="rId3"/>
                        </a:buBlip>
                      </a:pPr>
                      <a:r>
                        <a:rPr lang="en-US" sz="1600" dirty="0">
                          <a:solidFill>
                            <a:schemeClr val="accent3">
                              <a:lumMod val="75000"/>
                            </a:schemeClr>
                          </a:solidFill>
                          <a:latin typeface="Franklin Gothic Book" pitchFamily="34" charset="0"/>
                          <a:ea typeface="Franklin Gothic Book" pitchFamily="34" charset="0"/>
                          <a:cs typeface="Franklin Gothic Book" pitchFamily="34" charset="0"/>
                        </a:rPr>
                        <a:t>Approval from all Statutory Bodies</a:t>
                      </a:r>
                      <a:endParaRPr lang="en-US" sz="1600" dirty="0"/>
                    </a:p>
                  </a:txBody>
                  <a:tcPr/>
                </a:tc>
                <a:extLst>
                  <a:ext uri="{0D108BD9-81ED-4DB2-BD59-A6C34878D82A}">
                    <a16:rowId xmlns:a16="http://schemas.microsoft.com/office/drawing/2014/main" val="10002"/>
                  </a:ext>
                </a:extLst>
              </a:tr>
              <a:tr h="422209">
                <a:tc>
                  <a:txBody>
                    <a:bodyPr/>
                    <a:lstStyle/>
                    <a:p>
                      <a:r>
                        <a:rPr lang="en-US" sz="2000" b="1" dirty="0">
                          <a:cs typeface="Arial" pitchFamily="34" charset="0"/>
                        </a:rPr>
                        <a:t>Key Features:</a:t>
                      </a:r>
                      <a:endParaRPr lang="en-US" sz="2000" dirty="0"/>
                    </a:p>
                  </a:txBody>
                  <a:tcPr/>
                </a:tc>
                <a:extLst>
                  <a:ext uri="{0D108BD9-81ED-4DB2-BD59-A6C34878D82A}">
                    <a16:rowId xmlns:a16="http://schemas.microsoft.com/office/drawing/2014/main" val="10003"/>
                  </a:ext>
                </a:extLst>
              </a:tr>
              <a:tr h="1656359">
                <a:tc>
                  <a:txBody>
                    <a:bodyPr/>
                    <a:lstStyle/>
                    <a:p>
                      <a:pPr marL="274320" indent="-274320" algn="just">
                        <a:lnSpc>
                          <a:spcPct val="150000"/>
                        </a:lnSpc>
                      </a:pPr>
                      <a:r>
                        <a:rPr lang="en-US" sz="1600" dirty="0">
                          <a:solidFill>
                            <a:srgbClr val="7F7F7F"/>
                          </a:solidFill>
                          <a:latin typeface="Franklin Gothic Book" pitchFamily="34" charset="0"/>
                          <a:ea typeface="Franklin Gothic Book" pitchFamily="34" charset="0"/>
                          <a:cs typeface="Franklin Gothic Book" pitchFamily="34" charset="0"/>
                        </a:rPr>
                        <a:t>	Architectural Planning, structural design, along with all infrastructural amenities including roads and pathways, drainage, water supply, sewerage, electrical works, fire fighting system, landscaping and beautification etc. for G+8 Storied </a:t>
                      </a:r>
                      <a:r>
                        <a:rPr lang="en-US" sz="1600" dirty="0" err="1">
                          <a:solidFill>
                            <a:srgbClr val="7F7F7F"/>
                          </a:solidFill>
                          <a:latin typeface="Franklin Gothic Book" pitchFamily="34" charset="0"/>
                          <a:ea typeface="Franklin Gothic Book" pitchFamily="34" charset="0"/>
                          <a:cs typeface="Franklin Gothic Book" pitchFamily="34" charset="0"/>
                        </a:rPr>
                        <a:t>Aliah</a:t>
                      </a:r>
                      <a:r>
                        <a:rPr lang="en-US" sz="1600" dirty="0">
                          <a:solidFill>
                            <a:srgbClr val="7F7F7F"/>
                          </a:solidFill>
                          <a:latin typeface="Franklin Gothic Book" pitchFamily="34" charset="0"/>
                          <a:ea typeface="Franklin Gothic Book" pitchFamily="34" charset="0"/>
                          <a:cs typeface="Franklin Gothic Book" pitchFamily="34" charset="0"/>
                        </a:rPr>
                        <a:t> University</a:t>
                      </a:r>
                    </a:p>
                  </a:txBody>
                  <a:tcPr/>
                </a:tc>
                <a:extLst>
                  <a:ext uri="{0D108BD9-81ED-4DB2-BD59-A6C34878D82A}">
                    <a16:rowId xmlns:a16="http://schemas.microsoft.com/office/drawing/2014/main" val="10004"/>
                  </a:ext>
                </a:extLst>
              </a:tr>
              <a:tr h="487164">
                <a:tc>
                  <a:txBody>
                    <a:bodyPr/>
                    <a:lstStyle/>
                    <a:p>
                      <a:pPr marL="238095" indent="-238095" algn="just">
                        <a:lnSpc>
                          <a:spcPct val="150000"/>
                        </a:lnSpc>
                      </a:pPr>
                      <a:r>
                        <a:rPr lang="en-US" sz="1600" b="1" dirty="0">
                          <a:solidFill>
                            <a:srgbClr val="7F7F7F"/>
                          </a:solidFill>
                          <a:latin typeface="Franklin Gothic Book" pitchFamily="34" charset="0"/>
                          <a:ea typeface="Franklin Gothic Book" pitchFamily="34" charset="0"/>
                          <a:cs typeface="Franklin Gothic Book" pitchFamily="34" charset="0"/>
                        </a:rPr>
                        <a:t> Total Land Area: 25 Acres. </a:t>
                      </a:r>
                      <a:endParaRPr lang="en-US" sz="1600" b="1" dirty="0"/>
                    </a:p>
                  </a:txBody>
                  <a:tcPr/>
                </a:tc>
                <a:extLst>
                  <a:ext uri="{0D108BD9-81ED-4DB2-BD59-A6C34878D82A}">
                    <a16:rowId xmlns:a16="http://schemas.microsoft.com/office/drawing/2014/main" val="10005"/>
                  </a:ext>
                </a:extLst>
              </a:tr>
            </a:tbl>
          </a:graphicData>
        </a:graphic>
      </p:graphicFrame>
      <p:pic>
        <p:nvPicPr>
          <p:cNvPr id="15" name="Picture 3" descr="Y:\9.00 Photographs\Aliah Univ\IMG_20141111_142333.jpg">
            <a:extLst>
              <a:ext uri="{FF2B5EF4-FFF2-40B4-BE49-F238E27FC236}">
                <a16:creationId xmlns:a16="http://schemas.microsoft.com/office/drawing/2014/main" id="{5A83BC57-9014-46A5-B828-626D9F2DFD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1000" y="5257800"/>
            <a:ext cx="5943600" cy="296937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C78CDFF6-ABC1-42C6-88F7-E96A62F130F3}"/>
              </a:ext>
            </a:extLst>
          </p:cNvPr>
          <p:cNvSpPr>
            <a:spLocks noChangeArrowheads="1"/>
          </p:cNvSpPr>
          <p:nvPr/>
        </p:nvSpPr>
        <p:spPr bwMode="auto">
          <a:xfrm>
            <a:off x="9906000" y="990600"/>
            <a:ext cx="5562600" cy="829676"/>
          </a:xfrm>
          <a:prstGeom prst="rect">
            <a:avLst/>
          </a:prstGeom>
          <a:noFill/>
          <a:ln w="9525">
            <a:noFill/>
            <a:miter lim="800000"/>
            <a:headEnd/>
            <a:tailEnd/>
          </a:ln>
        </p:spPr>
        <p:txBody>
          <a:bodyPr wrap="square" lIns="135852" tIns="67926" rIns="135852" bIns="67926">
            <a:spAutoFit/>
          </a:bodyPr>
          <a:lstStyle/>
          <a:p>
            <a:pPr>
              <a:lnSpc>
                <a:spcPts val="1788"/>
              </a:lnSpc>
            </a:pPr>
            <a:r>
              <a:rPr lang="en-US" sz="1600" b="1" i="1" dirty="0">
                <a:solidFill>
                  <a:srgbClr val="7F7F7F"/>
                </a:solidFill>
                <a:latin typeface="Franklin Gothic Book" pitchFamily="34" charset="0"/>
                <a:ea typeface="Franklin Gothic Book" pitchFamily="34" charset="0"/>
                <a:cs typeface="Franklin Gothic Book" pitchFamily="34" charset="0"/>
              </a:rPr>
              <a:t>Completion year:  2016</a:t>
            </a:r>
            <a:endParaRPr lang="en-US" sz="1600" i="1" dirty="0">
              <a:solidFill>
                <a:srgbClr val="7F7F7F"/>
              </a:solidFill>
              <a:latin typeface="Franklin Gothic Book" pitchFamily="34" charset="0"/>
              <a:ea typeface="Franklin Gothic Book" pitchFamily="34" charset="0"/>
              <a:cs typeface="Franklin Gothic Book" pitchFamily="34" charset="0"/>
            </a:endParaRPr>
          </a:p>
          <a:p>
            <a:pPr>
              <a:lnSpc>
                <a:spcPts val="1788"/>
              </a:lnSpc>
            </a:pPr>
            <a:r>
              <a:rPr lang="en-US" sz="1600" b="1" i="1" dirty="0">
                <a:solidFill>
                  <a:srgbClr val="7F7F7F"/>
                </a:solidFill>
                <a:latin typeface="Franklin Gothic Book" pitchFamily="34" charset="0"/>
                <a:ea typeface="Franklin Gothic Book" pitchFamily="34" charset="0"/>
                <a:cs typeface="Franklin Gothic Book" pitchFamily="34" charset="0"/>
              </a:rPr>
              <a:t>Project cost: </a:t>
            </a:r>
            <a:r>
              <a:rPr lang="en-US" sz="1600" i="1" dirty="0">
                <a:solidFill>
                  <a:srgbClr val="7F7F7F"/>
                </a:solidFill>
                <a:latin typeface="Franklin Gothic Book" pitchFamily="34" charset="0"/>
                <a:ea typeface="Franklin Gothic Book" pitchFamily="34" charset="0"/>
                <a:cs typeface="Franklin Gothic Book" pitchFamily="34" charset="0"/>
              </a:rPr>
              <a:t>Rs. 221 </a:t>
            </a:r>
            <a:r>
              <a:rPr lang="en-US" sz="1600" i="1" dirty="0" err="1">
                <a:solidFill>
                  <a:srgbClr val="7F7F7F"/>
                </a:solidFill>
                <a:latin typeface="Franklin Gothic Book" pitchFamily="34" charset="0"/>
                <a:ea typeface="Franklin Gothic Book" pitchFamily="34" charset="0"/>
                <a:cs typeface="Franklin Gothic Book" pitchFamily="34" charset="0"/>
              </a:rPr>
              <a:t>Crores</a:t>
            </a:r>
            <a:endParaRPr lang="en-US" sz="1600" i="1" dirty="0">
              <a:solidFill>
                <a:srgbClr val="7F7F7F"/>
              </a:solidFill>
              <a:latin typeface="Franklin Gothic Book" pitchFamily="34" charset="0"/>
              <a:ea typeface="Franklin Gothic Book" pitchFamily="34" charset="0"/>
              <a:cs typeface="Franklin Gothic Book" pitchFamily="34" charset="0"/>
            </a:endParaRPr>
          </a:p>
          <a:p>
            <a:pPr>
              <a:lnSpc>
                <a:spcPts val="1788"/>
              </a:lnSpc>
            </a:pPr>
            <a:endParaRPr lang="en-US" sz="1600" dirty="0">
              <a:solidFill>
                <a:srgbClr val="7F7F7F"/>
              </a:solidFill>
              <a:latin typeface="Franklin Gothic Book" pitchFamily="34" charset="0"/>
              <a:ea typeface="Franklin Gothic Book" pitchFamily="34" charset="0"/>
              <a:cs typeface="Franklin Gothic Book" pitchFamily="34" charset="0"/>
            </a:endParaRPr>
          </a:p>
        </p:txBody>
      </p:sp>
      <p:sp>
        <p:nvSpPr>
          <p:cNvPr id="18" name="Rectangle 17">
            <a:extLst>
              <a:ext uri="{FF2B5EF4-FFF2-40B4-BE49-F238E27FC236}">
                <a16:creationId xmlns:a16="http://schemas.microsoft.com/office/drawing/2014/main" id="{E7EE115D-84F4-4FB3-B7D4-81EA90E63C6A}"/>
              </a:ext>
            </a:extLst>
          </p:cNvPr>
          <p:cNvSpPr/>
          <p:nvPr/>
        </p:nvSpPr>
        <p:spPr>
          <a:xfrm>
            <a:off x="0" y="0"/>
            <a:ext cx="14630400" cy="9144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3300"/>
              </a:lnSpc>
            </a:pPr>
            <a:endParaRPr lang="en-US" sz="1800" i="1" dirty="0">
              <a:solidFill>
                <a:schemeClr val="bg1"/>
              </a:solidFill>
              <a:latin typeface="Franklin Gothic Book" pitchFamily="34" charset="0"/>
              <a:ea typeface="Helvetica Neue Light"/>
              <a:cs typeface="Helvetica Neue Light"/>
            </a:endParaRPr>
          </a:p>
        </p:txBody>
      </p:sp>
      <p:sp>
        <p:nvSpPr>
          <p:cNvPr id="19" name="Rectangle 18">
            <a:extLst>
              <a:ext uri="{FF2B5EF4-FFF2-40B4-BE49-F238E27FC236}">
                <a16:creationId xmlns:a16="http://schemas.microsoft.com/office/drawing/2014/main" id="{FC063B0A-2F48-4A09-96C3-75DC63070748}"/>
              </a:ext>
            </a:extLst>
          </p:cNvPr>
          <p:cNvSpPr/>
          <p:nvPr/>
        </p:nvSpPr>
        <p:spPr>
          <a:xfrm>
            <a:off x="152400" y="152400"/>
            <a:ext cx="10591800" cy="712375"/>
          </a:xfrm>
          <a:prstGeom prst="rect">
            <a:avLst/>
          </a:prstGeom>
        </p:spPr>
        <p:txBody>
          <a:bodyPr wrap="square">
            <a:spAutoFit/>
          </a:bodyPr>
          <a:lstStyle/>
          <a:p>
            <a:pPr>
              <a:lnSpc>
                <a:spcPts val="2487"/>
              </a:lnSpc>
            </a:pPr>
            <a:r>
              <a:rPr lang="en-US" sz="2800" b="1" dirty="0">
                <a:solidFill>
                  <a:schemeClr val="bg1"/>
                </a:solidFill>
                <a:latin typeface="Franklin Gothic Book" pitchFamily="34" charset="0"/>
              </a:rPr>
              <a:t>ALIAH UNIVERSITY </a:t>
            </a:r>
            <a:r>
              <a:rPr lang="en-GB" sz="2800" b="1" dirty="0">
                <a:solidFill>
                  <a:schemeClr val="bg1"/>
                </a:solidFill>
                <a:latin typeface="Franklin Gothic Book" pitchFamily="34" charset="0"/>
              </a:rPr>
              <a:t>CAMPUS</a:t>
            </a:r>
          </a:p>
          <a:p>
            <a:pPr>
              <a:lnSpc>
                <a:spcPts val="2487"/>
              </a:lnSpc>
            </a:pPr>
            <a:r>
              <a:rPr lang="en-US" sz="2000" i="1" dirty="0">
                <a:solidFill>
                  <a:schemeClr val="bg1"/>
                </a:solidFill>
                <a:latin typeface="Franklin Gothic Book" pitchFamily="34" charset="0"/>
                <a:ea typeface="Helvetica Neue Light"/>
                <a:cs typeface="Helvetica Neue Light"/>
              </a:rPr>
              <a:t>Kolkata, West Bengal</a:t>
            </a:r>
            <a:endParaRPr lang="en-US" sz="1600" i="1" dirty="0">
              <a:solidFill>
                <a:schemeClr val="bg1"/>
              </a:solidFill>
              <a:latin typeface="Franklin Gothic Book" pitchFamily="34" charset="0"/>
              <a:ea typeface="Helvetica Neue Light"/>
              <a:cs typeface="Helvetica Neue Light"/>
            </a:endParaRPr>
          </a:p>
        </p:txBody>
      </p:sp>
      <p:sp>
        <p:nvSpPr>
          <p:cNvPr id="20" name="Slide Number Placeholder 2">
            <a:extLst>
              <a:ext uri="{FF2B5EF4-FFF2-40B4-BE49-F238E27FC236}">
                <a16:creationId xmlns:a16="http://schemas.microsoft.com/office/drawing/2014/main" id="{48C4743F-4B7A-468D-963C-4FA6EF78A64F}"/>
              </a:ext>
            </a:extLst>
          </p:cNvPr>
          <p:cNvSpPr txBox="1">
            <a:spLocks/>
          </p:cNvSpPr>
          <p:nvPr/>
        </p:nvSpPr>
        <p:spPr>
          <a:xfrm>
            <a:off x="10485438" y="8475663"/>
            <a:ext cx="3413125" cy="485775"/>
          </a:xfrm>
          <a:prstGeom prst="rect">
            <a:avLst/>
          </a:prstGeom>
        </p:spPr>
        <p:txBody>
          <a:bodyPr vert="horz" lIns="135852" tIns="67926" rIns="135852" bIns="67926" rtlCol="0" anchor="ctr"/>
          <a:lstStyle>
            <a:defPPr>
              <a:defRPr lang="en-US"/>
            </a:defPPr>
            <a:lvl1pPr algn="r"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14</a:t>
            </a:fld>
            <a:endParaRPr lang="en-US" dirty="0"/>
          </a:p>
        </p:txBody>
      </p:sp>
      <p:sp>
        <p:nvSpPr>
          <p:cNvPr id="21" name="Rectangle 20">
            <a:extLst>
              <a:ext uri="{FF2B5EF4-FFF2-40B4-BE49-F238E27FC236}">
                <a16:creationId xmlns:a16="http://schemas.microsoft.com/office/drawing/2014/main" id="{DBEC97B6-D2F2-4318-9A41-AB2A38626865}"/>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2" name="TextBox 21">
            <a:extLst>
              <a:ext uri="{FF2B5EF4-FFF2-40B4-BE49-F238E27FC236}">
                <a16:creationId xmlns:a16="http://schemas.microsoft.com/office/drawing/2014/main" id="{D753F8A5-4256-4404-8F7A-441B801EAA44}"/>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81000" y="1371600"/>
            <a:ext cx="9753600" cy="6571030"/>
          </a:xfrm>
          <a:prstGeom prst="rect">
            <a:avLst/>
          </a:prstGeom>
        </p:spPr>
        <p:txBody>
          <a:bodyPr wrap="square" lIns="365760" rIns="274320">
            <a:spAutoFit/>
          </a:bodyPr>
          <a:lstStyle/>
          <a:p>
            <a:pPr lvl="0" algn="just" defTabSz="914400" eaLnBrk="0" hangingPunct="0">
              <a:tabLst>
                <a:tab pos="114300" algn="l"/>
              </a:tabLst>
            </a:pPr>
            <a:r>
              <a:rPr lang="en-GB" sz="2000" b="1" u="sng" dirty="0">
                <a:ea typeface="Times New Roman" pitchFamily="18" charset="0"/>
                <a:cs typeface="Times New Roman" pitchFamily="18" charset="0"/>
              </a:rPr>
              <a:t>IIT Mumbai</a:t>
            </a:r>
          </a:p>
          <a:p>
            <a:pPr lvl="0" algn="just" defTabSz="914400" eaLnBrk="0" hangingPunct="0">
              <a:tabLst>
                <a:tab pos="114300" algn="l"/>
              </a:tabLst>
            </a:pPr>
            <a:endParaRPr lang="en-GB" sz="500" b="1" dirty="0">
              <a:ea typeface="Times New Roman" pitchFamily="18" charset="0"/>
              <a:cs typeface="Times New Roman" pitchFamily="18" charset="0"/>
            </a:endParaRPr>
          </a:p>
          <a:p>
            <a:pPr marL="342900" indent="-342900" algn="just" defTabSz="914400" eaLnBrk="0" hangingPunct="0">
              <a:buAutoNum type="arabicParenR"/>
              <a:tabLst>
                <a:tab pos="114300" algn="l"/>
              </a:tabLst>
            </a:pPr>
            <a:r>
              <a:rPr lang="en-GB" sz="1800" dirty="0">
                <a:latin typeface="+mn-lt"/>
                <a:ea typeface="Times New Roman" pitchFamily="18" charset="0"/>
                <a:cs typeface="Times New Roman" pitchFamily="18" charset="0"/>
              </a:rPr>
              <a:t>Modern Students’ Gymkhana at it’s 300-acre campus at </a:t>
            </a:r>
            <a:r>
              <a:rPr lang="en-GB" sz="1800" dirty="0" err="1">
                <a:latin typeface="+mn-lt"/>
                <a:ea typeface="Times New Roman" pitchFamily="18" charset="0"/>
                <a:cs typeface="Times New Roman" pitchFamily="18" charset="0"/>
              </a:rPr>
              <a:t>Powai</a:t>
            </a:r>
            <a:r>
              <a:rPr lang="en-GB" sz="1800" dirty="0">
                <a:latin typeface="+mn-lt"/>
                <a:ea typeface="Times New Roman" pitchFamily="18" charset="0"/>
                <a:cs typeface="Times New Roman" pitchFamily="18" charset="0"/>
              </a:rPr>
              <a:t> – Mumbai. This project includes construction of new building for indoor facilities for sports and cultural activities and also up gradation / modification of existing sports gymkhana, fields, courts and grounds;</a:t>
            </a:r>
          </a:p>
          <a:p>
            <a:pPr marL="342900" indent="-342900" algn="just" defTabSz="914400" eaLnBrk="0" hangingPunct="0">
              <a:tabLst>
                <a:tab pos="114300" algn="l"/>
              </a:tabLst>
            </a:pPr>
            <a:endParaRPr lang="en-GB" sz="500" dirty="0">
              <a:latin typeface="+mn-lt"/>
              <a:ea typeface="Times New Roman" pitchFamily="18" charset="0"/>
              <a:cs typeface="Times New Roman" pitchFamily="18" charset="0"/>
            </a:endParaRPr>
          </a:p>
          <a:p>
            <a:pPr algn="just"/>
            <a:r>
              <a:rPr lang="en-GB" sz="1800" b="1" dirty="0">
                <a:latin typeface="+mn-lt"/>
              </a:rPr>
              <a:t>Services include </a:t>
            </a:r>
            <a:r>
              <a:rPr lang="en-GB" sz="1800" dirty="0">
                <a:latin typeface="+mn-lt"/>
                <a:ea typeface="Times New Roman" pitchFamily="18" charset="0"/>
                <a:cs typeface="Times New Roman" pitchFamily="18" charset="0"/>
              </a:rPr>
              <a:t>Project Management services including Development of the conceptual framework for the project, Overall Supervision and Management of the Project, Preparation of Facilities requirement Schedule, Preparation of Cost Effective Proposal, Formulation of Detail Execution Survey, Proof checking the Architectural and Utilities drawings.</a:t>
            </a:r>
          </a:p>
          <a:p>
            <a:pPr algn="just"/>
            <a:endParaRPr lang="en-GB" sz="1800" dirty="0">
              <a:latin typeface="+mn-lt"/>
              <a:ea typeface="Times New Roman" pitchFamily="18" charset="0"/>
              <a:cs typeface="Times New Roman" pitchFamily="18" charset="0"/>
            </a:endParaRPr>
          </a:p>
          <a:p>
            <a:pPr algn="just"/>
            <a:endParaRPr lang="en-GB" sz="500" dirty="0">
              <a:latin typeface="+mn-lt"/>
              <a:ea typeface="Times New Roman" pitchFamily="18" charset="0"/>
              <a:cs typeface="Times New Roman" pitchFamily="18" charset="0"/>
            </a:endParaRPr>
          </a:p>
          <a:p>
            <a:pPr marL="342900" indent="-342900" algn="just" defTabSz="914400" eaLnBrk="0" hangingPunct="0">
              <a:spcAft>
                <a:spcPts val="600"/>
              </a:spcAft>
              <a:buAutoNum type="arabicParenR" startAt="2"/>
              <a:tabLst>
                <a:tab pos="114300" algn="l"/>
              </a:tabLst>
            </a:pPr>
            <a:r>
              <a:rPr lang="en-GB" sz="1800" dirty="0">
                <a:latin typeface="+mn-lt"/>
                <a:ea typeface="Times New Roman" pitchFamily="18" charset="0"/>
                <a:cs typeface="Times New Roman" pitchFamily="18" charset="0"/>
              </a:rPr>
              <a:t>Construction of hostel building block no 15  &amp; 16 (G+10) including internal public health works, internal road works, electrical works and its associated works for IIT(B), </a:t>
            </a:r>
            <a:r>
              <a:rPr lang="en-GB" sz="1800" dirty="0" err="1">
                <a:latin typeface="+mn-lt"/>
                <a:ea typeface="Times New Roman" pitchFamily="18" charset="0"/>
                <a:cs typeface="Times New Roman" pitchFamily="18" charset="0"/>
              </a:rPr>
              <a:t>Powai</a:t>
            </a:r>
            <a:endParaRPr lang="en-GB" sz="1800" dirty="0">
              <a:latin typeface="+mn-lt"/>
              <a:ea typeface="Times New Roman" pitchFamily="18" charset="0"/>
              <a:cs typeface="Times New Roman" pitchFamily="18" charset="0"/>
            </a:endParaRPr>
          </a:p>
          <a:p>
            <a:pPr marL="342900" indent="-342900" algn="just" defTabSz="914400" eaLnBrk="0" hangingPunct="0">
              <a:spcAft>
                <a:spcPts val="600"/>
              </a:spcAft>
              <a:tabLst>
                <a:tab pos="114300" algn="l"/>
              </a:tabLst>
            </a:pPr>
            <a:r>
              <a:rPr lang="en-GB" sz="1800" dirty="0">
                <a:latin typeface="+mn-lt"/>
                <a:ea typeface="Times New Roman" pitchFamily="18" charset="0"/>
                <a:cs typeface="Times New Roman" pitchFamily="18" charset="0"/>
              </a:rPr>
              <a:t>		There are 3 wings of G+10 floors each for two buildings and all 3 wings are placed in such a  manner, which forms common enclosed space for the student.</a:t>
            </a:r>
            <a:endParaRPr lang="en-US" sz="1800" dirty="0">
              <a:latin typeface="+mn-lt"/>
              <a:ea typeface="Times New Roman" pitchFamily="18" charset="0"/>
              <a:cs typeface="Times New Roman" pitchFamily="18" charset="0"/>
            </a:endParaRPr>
          </a:p>
          <a:p>
            <a:pPr marL="342900" indent="-342900" algn="just" defTabSz="914400" eaLnBrk="0" hangingPunct="0">
              <a:spcAft>
                <a:spcPts val="600"/>
              </a:spcAft>
              <a:tabLst>
                <a:tab pos="114300" algn="l"/>
              </a:tabLst>
            </a:pPr>
            <a:r>
              <a:rPr lang="en-US" sz="1800" dirty="0">
                <a:latin typeface="+mn-lt"/>
                <a:ea typeface="Times New Roman" pitchFamily="18" charset="0"/>
                <a:cs typeface="Times New Roman" pitchFamily="18" charset="0"/>
              </a:rPr>
              <a:t>		</a:t>
            </a:r>
            <a:r>
              <a:rPr lang="en-GB" sz="1800" dirty="0">
                <a:latin typeface="+mn-lt"/>
                <a:ea typeface="Times New Roman" pitchFamily="18" charset="0"/>
                <a:cs typeface="Times New Roman" pitchFamily="18" charset="0"/>
              </a:rPr>
              <a:t>Special care has been taken for physically handicapped students;</a:t>
            </a:r>
            <a:endParaRPr lang="en-US" sz="1800" dirty="0">
              <a:latin typeface="+mn-lt"/>
              <a:ea typeface="Times New Roman" pitchFamily="18" charset="0"/>
              <a:cs typeface="Times New Roman" pitchFamily="18" charset="0"/>
            </a:endParaRPr>
          </a:p>
          <a:p>
            <a:pPr lvl="0"/>
            <a:r>
              <a:rPr lang="en-GB" sz="1800" dirty="0">
                <a:latin typeface="+mn-lt"/>
                <a:ea typeface="Times New Roman" pitchFamily="18" charset="0"/>
                <a:cs typeface="Times New Roman" pitchFamily="18" charset="0"/>
              </a:rPr>
              <a:t>       Common amenities like T.V room gymnasium, indoor games etc. planned at ground floor level.</a:t>
            </a:r>
            <a:endParaRPr lang="en-US" sz="1800" dirty="0">
              <a:latin typeface="+mn-lt"/>
              <a:ea typeface="Times New Roman" pitchFamily="18" charset="0"/>
              <a:cs typeface="Times New Roman" pitchFamily="18" charset="0"/>
            </a:endParaRPr>
          </a:p>
          <a:p>
            <a:pPr lvl="0"/>
            <a:r>
              <a:rPr lang="en-GB" sz="1800" b="1" dirty="0"/>
              <a:t>				</a:t>
            </a:r>
          </a:p>
          <a:p>
            <a:pPr lvl="0"/>
            <a:r>
              <a:rPr lang="en-GB" sz="1800" b="1" dirty="0"/>
              <a:t>Total built up area: 4, 94,000 Sq. ft </a:t>
            </a:r>
            <a:endParaRPr lang="en-US" sz="1800" b="1" dirty="0"/>
          </a:p>
          <a:p>
            <a:pPr marL="342900" indent="-342900" algn="just" defTabSz="914400" eaLnBrk="0" hangingPunct="0">
              <a:tabLst>
                <a:tab pos="114300" algn="l"/>
              </a:tabLst>
            </a:pPr>
            <a:endParaRPr lang="en-GB" sz="500" dirty="0">
              <a:ea typeface="Times New Roman" pitchFamily="18" charset="0"/>
              <a:cs typeface="Times New Roman" pitchFamily="18" charset="0"/>
            </a:endParaRPr>
          </a:p>
          <a:p>
            <a:endParaRPr lang="en-GB" sz="1800" b="1" dirty="0"/>
          </a:p>
          <a:p>
            <a:r>
              <a:rPr lang="en-GB" sz="1800" b="1" dirty="0"/>
              <a:t>Description of actual services provided by our company:</a:t>
            </a:r>
          </a:p>
          <a:p>
            <a:endParaRPr lang="en-US" sz="600" b="1" dirty="0"/>
          </a:p>
          <a:p>
            <a:r>
              <a:rPr lang="en-GB" sz="1800" b="1" i="1" dirty="0"/>
              <a:t>       Construction Management and Construction Supervision Consultancy Services</a:t>
            </a:r>
            <a:endParaRPr lang="en-GB" sz="1800" b="1" i="1" dirty="0">
              <a:latin typeface="+mn-lt"/>
              <a:ea typeface="Times New Roman" pitchFamily="18" charset="0"/>
              <a:cs typeface="Times New Roman" pitchFamily="18" charset="0"/>
            </a:endParaRPr>
          </a:p>
          <a:p>
            <a:pPr algn="just"/>
            <a:endParaRPr lang="en-GB" sz="1800" dirty="0">
              <a:latin typeface="+mn-lt"/>
              <a:ea typeface="Times New Roman" pitchFamily="18" charset="0"/>
              <a:cs typeface="Times New Roman" pitchFamily="18" charset="0"/>
            </a:endParaRPr>
          </a:p>
        </p:txBody>
      </p:sp>
      <p:pic>
        <p:nvPicPr>
          <p:cNvPr id="13" name="Picture 2" descr="IITnight01BIG"/>
          <p:cNvPicPr>
            <a:picLocks noChangeAspect="1" noChangeArrowheads="1"/>
          </p:cNvPicPr>
          <p:nvPr/>
        </p:nvPicPr>
        <p:blipFill>
          <a:blip r:embed="rId2" cstate="print">
            <a:lum bright="24000"/>
          </a:blip>
          <a:srcRect t="13832"/>
          <a:stretch>
            <a:fillRect/>
          </a:stretch>
        </p:blipFill>
        <p:spPr bwMode="auto">
          <a:xfrm>
            <a:off x="10439400" y="2057400"/>
            <a:ext cx="3733800" cy="2316997"/>
          </a:xfrm>
          <a:prstGeom prst="rect">
            <a:avLst/>
          </a:prstGeom>
          <a:noFill/>
          <a:ln w="9525">
            <a:noFill/>
            <a:miter lim="800000"/>
            <a:headEnd/>
            <a:tailEnd/>
          </a:ln>
        </p:spPr>
      </p:pic>
      <p:pic>
        <p:nvPicPr>
          <p:cNvPr id="14" name="Picture 3" descr="3D-HOSTEL-COLOR IIT"/>
          <p:cNvPicPr>
            <a:picLocks noChangeAspect="1" noChangeArrowheads="1"/>
          </p:cNvPicPr>
          <p:nvPr/>
        </p:nvPicPr>
        <p:blipFill>
          <a:blip r:embed="rId3" cstate="print"/>
          <a:srcRect/>
          <a:stretch>
            <a:fillRect/>
          </a:stretch>
        </p:blipFill>
        <p:spPr bwMode="auto">
          <a:xfrm>
            <a:off x="10668000" y="4800600"/>
            <a:ext cx="3248626" cy="3505200"/>
          </a:xfrm>
          <a:prstGeom prst="rect">
            <a:avLst/>
          </a:prstGeom>
          <a:noFill/>
          <a:ln w="9525">
            <a:noFill/>
            <a:miter lim="800000"/>
            <a:headEnd/>
            <a:tailEnd/>
          </a:ln>
        </p:spPr>
      </p:pic>
      <p:sp>
        <p:nvSpPr>
          <p:cNvPr id="15"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15</a:t>
            </a:fld>
            <a:endParaRPr lang="en-US" dirty="0"/>
          </a:p>
        </p:txBody>
      </p:sp>
      <p:sp>
        <p:nvSpPr>
          <p:cNvPr id="16" name="Rectangle 15">
            <a:extLst>
              <a:ext uri="{FF2B5EF4-FFF2-40B4-BE49-F238E27FC236}">
                <a16:creationId xmlns:a16="http://schemas.microsoft.com/office/drawing/2014/main" id="{23207BCE-3BB5-4C04-A700-C7D09FC74E03}"/>
              </a:ext>
            </a:extLst>
          </p:cNvPr>
          <p:cNvSpPr/>
          <p:nvPr/>
        </p:nvSpPr>
        <p:spPr>
          <a:xfrm>
            <a:off x="0" y="0"/>
            <a:ext cx="14630400" cy="110253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lvl="0" defTabSz="1358356">
              <a:lnSpc>
                <a:spcPts val="3325"/>
              </a:lnSpc>
              <a:spcBef>
                <a:spcPts val="200"/>
              </a:spcBef>
              <a:buClr>
                <a:schemeClr val="tx1"/>
              </a:buClr>
              <a:defRPr/>
            </a:pPr>
            <a:r>
              <a:rPr lang="en-US" sz="2800" dirty="0">
                <a:solidFill>
                  <a:schemeClr val="bg1"/>
                </a:solidFill>
                <a:latin typeface="Franklin Gothic Book" pitchFamily="34" charset="0"/>
              </a:rPr>
              <a:t>Services to IIT Mumbai</a:t>
            </a:r>
            <a:endParaRPr lang="en-IN" sz="1600" i="1" dirty="0">
              <a:solidFill>
                <a:schemeClr val="bg1"/>
              </a:solidFill>
              <a:latin typeface="Franklin Gothic Book" pitchFamily="34" charset="0"/>
              <a:ea typeface="Helvetica Neue Light"/>
              <a:cs typeface="Helvetica Neue Light"/>
            </a:endParaRPr>
          </a:p>
        </p:txBody>
      </p:sp>
      <p:sp>
        <p:nvSpPr>
          <p:cNvPr id="17" name="Rectangle 16">
            <a:extLst>
              <a:ext uri="{FF2B5EF4-FFF2-40B4-BE49-F238E27FC236}">
                <a16:creationId xmlns:a16="http://schemas.microsoft.com/office/drawing/2014/main" id="{FC7DAF4F-7304-4DEA-B7BC-C8400CA3BF3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8" name="TextBox 17">
            <a:extLst>
              <a:ext uri="{FF2B5EF4-FFF2-40B4-BE49-F238E27FC236}">
                <a16:creationId xmlns:a16="http://schemas.microsoft.com/office/drawing/2014/main" id="{322354D2-D983-4430-A230-9391BA2FE4ED}"/>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P1000269"/>
          <p:cNvPicPr>
            <a:picLocks noChangeAspect="1" noChangeArrowheads="1"/>
          </p:cNvPicPr>
          <p:nvPr/>
        </p:nvPicPr>
        <p:blipFill>
          <a:blip r:embed="rId2" cstate="print"/>
          <a:srcRect/>
          <a:stretch>
            <a:fillRect/>
          </a:stretch>
        </p:blipFill>
        <p:spPr bwMode="auto">
          <a:xfrm>
            <a:off x="11277598" y="1752600"/>
            <a:ext cx="2819402" cy="1981200"/>
          </a:xfrm>
          <a:prstGeom prst="rect">
            <a:avLst/>
          </a:prstGeom>
          <a:noFill/>
        </p:spPr>
      </p:pic>
      <p:pic>
        <p:nvPicPr>
          <p:cNvPr id="8" name="Picture 3" descr="P1000253"/>
          <p:cNvPicPr>
            <a:picLocks noChangeAspect="1" noChangeArrowheads="1"/>
          </p:cNvPicPr>
          <p:nvPr/>
        </p:nvPicPr>
        <p:blipFill>
          <a:blip r:embed="rId3" cstate="print"/>
          <a:srcRect/>
          <a:stretch>
            <a:fillRect/>
          </a:stretch>
        </p:blipFill>
        <p:spPr bwMode="auto">
          <a:xfrm>
            <a:off x="11201400" y="6172200"/>
            <a:ext cx="2895600" cy="2001265"/>
          </a:xfrm>
          <a:prstGeom prst="rect">
            <a:avLst/>
          </a:prstGeom>
          <a:noFill/>
        </p:spPr>
      </p:pic>
      <p:pic>
        <p:nvPicPr>
          <p:cNvPr id="9" name="Picture 4" descr="hostel 5 latest"/>
          <p:cNvPicPr>
            <a:picLocks noChangeAspect="1" noChangeArrowheads="1"/>
          </p:cNvPicPr>
          <p:nvPr/>
        </p:nvPicPr>
        <p:blipFill>
          <a:blip r:embed="rId4" cstate="print"/>
          <a:srcRect b="63681"/>
          <a:stretch>
            <a:fillRect/>
          </a:stretch>
        </p:blipFill>
        <p:spPr bwMode="auto">
          <a:xfrm>
            <a:off x="11201400" y="3581400"/>
            <a:ext cx="2971800" cy="2532846"/>
          </a:xfrm>
          <a:prstGeom prst="rect">
            <a:avLst/>
          </a:prstGeom>
          <a:noFill/>
          <a:ln w="9525">
            <a:noFill/>
            <a:miter lim="800000"/>
            <a:headEnd/>
            <a:tailEnd/>
          </a:ln>
        </p:spPr>
      </p:pic>
      <p:sp>
        <p:nvSpPr>
          <p:cNvPr id="10" name="Rectangle 9"/>
          <p:cNvSpPr/>
          <p:nvPr/>
        </p:nvSpPr>
        <p:spPr>
          <a:xfrm>
            <a:off x="381000" y="1371600"/>
            <a:ext cx="9906000" cy="2292935"/>
          </a:xfrm>
          <a:prstGeom prst="rect">
            <a:avLst/>
          </a:prstGeom>
        </p:spPr>
        <p:txBody>
          <a:bodyPr wrap="square" lIns="365760" rIns="274320">
            <a:spAutoFit/>
          </a:bodyPr>
          <a:lstStyle/>
          <a:p>
            <a:pPr lvl="0" algn="just" defTabSz="914400" eaLnBrk="0" hangingPunct="0">
              <a:tabLst>
                <a:tab pos="114300" algn="l"/>
              </a:tabLst>
            </a:pPr>
            <a:r>
              <a:rPr lang="en-GB" sz="2000" b="1" u="sng" dirty="0">
                <a:ea typeface="Times New Roman" pitchFamily="18" charset="0"/>
                <a:cs typeface="Times New Roman" pitchFamily="18" charset="0"/>
              </a:rPr>
              <a:t>IIT </a:t>
            </a:r>
            <a:r>
              <a:rPr lang="en-GB" sz="2000" b="1" u="sng" dirty="0" err="1">
                <a:ea typeface="Times New Roman" pitchFamily="18" charset="0"/>
                <a:cs typeface="Times New Roman" pitchFamily="18" charset="0"/>
              </a:rPr>
              <a:t>Guwahati</a:t>
            </a:r>
            <a:endParaRPr lang="en-GB" sz="2000" b="1" u="sng" dirty="0">
              <a:ea typeface="Times New Roman" pitchFamily="18" charset="0"/>
              <a:cs typeface="Times New Roman" pitchFamily="18" charset="0"/>
            </a:endParaRPr>
          </a:p>
          <a:p>
            <a:pPr lvl="0" algn="just" defTabSz="914400" eaLnBrk="0" hangingPunct="0">
              <a:tabLst>
                <a:tab pos="114300" algn="l"/>
              </a:tabLst>
            </a:pPr>
            <a:endParaRPr lang="en-GB" sz="500" b="1" dirty="0">
              <a:ea typeface="Times New Roman" pitchFamily="18" charset="0"/>
              <a:cs typeface="Times New Roman" pitchFamily="18" charset="0"/>
            </a:endParaRPr>
          </a:p>
          <a:p>
            <a:pPr algn="just" defTabSz="914400" eaLnBrk="0" hangingPunct="0">
              <a:tabLst>
                <a:tab pos="114300" algn="l"/>
              </a:tabLst>
            </a:pPr>
            <a:r>
              <a:rPr lang="en-GB" sz="1800" dirty="0">
                <a:latin typeface="+mn-lt"/>
                <a:ea typeface="Times New Roman" pitchFamily="18" charset="0"/>
                <a:cs typeface="Times New Roman" pitchFamily="18" charset="0"/>
              </a:rPr>
              <a:t>Planning and design of Lecture Hall Complex (1000 capacity) including utility system;</a:t>
            </a:r>
          </a:p>
          <a:p>
            <a:pPr algn="just" defTabSz="914400" eaLnBrk="0" hangingPunct="0">
              <a:tabLst>
                <a:tab pos="114300" algn="l"/>
              </a:tabLst>
            </a:pPr>
            <a:endParaRPr lang="en-GB" sz="500" dirty="0">
              <a:latin typeface="+mn-lt"/>
              <a:ea typeface="Times New Roman" pitchFamily="18" charset="0"/>
              <a:cs typeface="Times New Roman" pitchFamily="18" charset="0"/>
            </a:endParaRPr>
          </a:p>
          <a:p>
            <a:pPr algn="just" defTabSz="914400" eaLnBrk="0" hangingPunct="0">
              <a:tabLst>
                <a:tab pos="114300" algn="l"/>
              </a:tabLst>
            </a:pPr>
            <a:r>
              <a:rPr lang="en-GB" sz="1800" dirty="0">
                <a:latin typeface="+mn-lt"/>
              </a:rPr>
              <a:t>Planning and design of 500 capacity students’ Hostel Block, including utility system, inter-     modal transport facilities, surface parking, compound wall, internal roads, </a:t>
            </a:r>
            <a:r>
              <a:rPr lang="en-US" sz="1800" dirty="0">
                <a:latin typeface="+mn-lt"/>
              </a:rPr>
              <a:t>with other Ancillary Blocks</a:t>
            </a:r>
          </a:p>
          <a:p>
            <a:pPr algn="just" defTabSz="914400" eaLnBrk="0" hangingPunct="0">
              <a:tabLst>
                <a:tab pos="114300" algn="l"/>
              </a:tabLst>
            </a:pPr>
            <a:endParaRPr lang="en-US" sz="500" b="1" dirty="0"/>
          </a:p>
          <a:p>
            <a:pPr lvl="0" algn="just" defTabSz="914400" eaLnBrk="0" hangingPunct="0">
              <a:tabLst>
                <a:tab pos="114300" algn="l"/>
              </a:tabLst>
            </a:pPr>
            <a:r>
              <a:rPr lang="en-GB" sz="1800" b="1" dirty="0">
                <a:latin typeface="+mn-lt"/>
              </a:rPr>
              <a:t>Services include </a:t>
            </a:r>
            <a:r>
              <a:rPr lang="en-US" sz="1800" dirty="0">
                <a:latin typeface="+mn-lt"/>
              </a:rPr>
              <a:t>Architectural Planning and design, Structural Planning and design, Utility Planning and designing, Preparation of layout plan and working drawing, Detailed Estimates, Preparation of tender documents, Occasional supervision of construction</a:t>
            </a:r>
            <a:endParaRPr lang="en-GB" sz="2000" b="1" dirty="0">
              <a:latin typeface="+mn-lt"/>
            </a:endParaRPr>
          </a:p>
        </p:txBody>
      </p:sp>
      <p:sp>
        <p:nvSpPr>
          <p:cNvPr id="11" name="Rectangle 10"/>
          <p:cNvSpPr/>
          <p:nvPr/>
        </p:nvSpPr>
        <p:spPr>
          <a:xfrm>
            <a:off x="381000" y="3740736"/>
            <a:ext cx="9906000" cy="4462760"/>
          </a:xfrm>
          <a:prstGeom prst="rect">
            <a:avLst/>
          </a:prstGeom>
        </p:spPr>
        <p:txBody>
          <a:bodyPr wrap="square" lIns="365760" rIns="274320">
            <a:spAutoFit/>
          </a:bodyPr>
          <a:lstStyle/>
          <a:p>
            <a:pPr lvl="0" algn="just" defTabSz="914400" eaLnBrk="0" hangingPunct="0">
              <a:tabLst>
                <a:tab pos="114300" algn="l"/>
              </a:tabLst>
            </a:pPr>
            <a:r>
              <a:rPr lang="en-GB" sz="2000" b="1" u="sng" dirty="0">
                <a:ea typeface="Times New Roman" pitchFamily="18" charset="0"/>
                <a:cs typeface="Times New Roman" pitchFamily="18" charset="0"/>
              </a:rPr>
              <a:t>IIT Madras</a:t>
            </a:r>
          </a:p>
          <a:p>
            <a:pPr lvl="0" algn="just" defTabSz="914400" eaLnBrk="0" hangingPunct="0">
              <a:tabLst>
                <a:tab pos="114300" algn="l"/>
              </a:tabLst>
            </a:pPr>
            <a:endParaRPr lang="en-GB" sz="500" b="1" dirty="0">
              <a:ea typeface="Times New Roman" pitchFamily="18" charset="0"/>
              <a:cs typeface="Times New Roman" pitchFamily="18" charset="0"/>
            </a:endParaRPr>
          </a:p>
          <a:p>
            <a:pPr marL="457200" indent="-457200" algn="just" defTabSz="914400" eaLnBrk="0" hangingPunct="0">
              <a:tabLst>
                <a:tab pos="114300" algn="l"/>
              </a:tabLst>
            </a:pPr>
            <a:r>
              <a:rPr lang="en-US" sz="1800" dirty="0">
                <a:latin typeface="+mn-lt"/>
                <a:ea typeface="Times New Roman" pitchFamily="18" charset="0"/>
                <a:cs typeface="Times New Roman" pitchFamily="18" charset="0"/>
              </a:rPr>
              <a:t>1)  	Additional class rooms for Mechanical Science Block The building was designed for 12 Rooms 	     to accommodate 180 students with Three Gallery type rooms at Ground Floor;</a:t>
            </a:r>
          </a:p>
          <a:p>
            <a:pPr marL="457200" indent="-457200" algn="just" defTabSz="914400" eaLnBrk="0" hangingPunct="0">
              <a:tabLst>
                <a:tab pos="114300" algn="l"/>
              </a:tabLst>
            </a:pPr>
            <a:endParaRPr lang="en-US" sz="500" dirty="0">
              <a:latin typeface="+mn-lt"/>
              <a:ea typeface="Times New Roman" pitchFamily="18" charset="0"/>
              <a:cs typeface="Times New Roman" pitchFamily="18" charset="0"/>
            </a:endParaRPr>
          </a:p>
          <a:p>
            <a:pPr marL="457200" lvl="0" indent="-457200" algn="just"/>
            <a:r>
              <a:rPr lang="en-GB" sz="1800" b="1" dirty="0">
                <a:latin typeface="+mn-lt"/>
              </a:rPr>
              <a:t>Services include </a:t>
            </a:r>
            <a:r>
              <a:rPr lang="en-GB" sz="1800" dirty="0">
                <a:latin typeface="+mn-lt"/>
              </a:rPr>
              <a:t>Architectural Scheme and Detailed Architectural Planning, Design and Drawings.</a:t>
            </a:r>
            <a:endParaRPr lang="en-US" sz="1800" dirty="0">
              <a:latin typeface="+mn-lt"/>
            </a:endParaRPr>
          </a:p>
          <a:p>
            <a:pPr marL="457200" lvl="0" indent="-457200" algn="just"/>
            <a:r>
              <a:rPr lang="en-GB" sz="1800" dirty="0">
                <a:latin typeface="+mn-lt"/>
              </a:rPr>
              <a:t>Structural Scheme and Detailed Structural Design and Drawings, Electrical ,Occasional Site Visit.</a:t>
            </a:r>
          </a:p>
          <a:p>
            <a:pPr marL="457200" indent="-457200" algn="just" defTabSz="914400" eaLnBrk="0" hangingPunct="0">
              <a:tabLst>
                <a:tab pos="114300" algn="l"/>
              </a:tabLst>
            </a:pPr>
            <a:endParaRPr lang="en-GB" sz="500" b="1" dirty="0"/>
          </a:p>
          <a:p>
            <a:pPr marL="457200" indent="-457200" algn="just" defTabSz="914400" eaLnBrk="0" hangingPunct="0">
              <a:tabLst>
                <a:tab pos="114300" algn="l"/>
              </a:tabLst>
            </a:pPr>
            <a:r>
              <a:rPr lang="en-GB" sz="1800" dirty="0">
                <a:latin typeface="+mn-lt"/>
              </a:rPr>
              <a:t>2)   	Miscellaneous Buildings such as Gas Dynamic Laboratory, Warden Office, Gate Office, Parking, Swimming Pool etc.</a:t>
            </a:r>
            <a:endParaRPr lang="en-US" sz="1800" dirty="0">
              <a:latin typeface="+mn-lt"/>
            </a:endParaRPr>
          </a:p>
          <a:p>
            <a:pPr marL="457200" indent="-457200" algn="just" defTabSz="914400" eaLnBrk="0" hangingPunct="0">
              <a:tabLst>
                <a:tab pos="114300" algn="l"/>
              </a:tabLst>
            </a:pPr>
            <a:endParaRPr lang="en-US" sz="500" dirty="0">
              <a:ea typeface="Times New Roman" pitchFamily="18" charset="0"/>
              <a:cs typeface="Times New Roman" pitchFamily="18" charset="0"/>
            </a:endParaRPr>
          </a:p>
          <a:p>
            <a:pPr marL="457200" lvl="0" indent="-457200" algn="just"/>
            <a:r>
              <a:rPr lang="en-GB" sz="1800" b="1" dirty="0">
                <a:latin typeface="+mn-lt"/>
              </a:rPr>
              <a:t>Services include </a:t>
            </a:r>
            <a:r>
              <a:rPr lang="en-GB" sz="1800" dirty="0">
                <a:latin typeface="+mn-lt"/>
              </a:rPr>
              <a:t>Concept Planning, Architectural Design, Structural Design, Internal Electrification</a:t>
            </a:r>
          </a:p>
          <a:p>
            <a:pPr marL="457200" indent="-457200" algn="just"/>
            <a:endParaRPr lang="en-GB" sz="500" dirty="0"/>
          </a:p>
          <a:p>
            <a:pPr marL="457200" indent="-457200" algn="just">
              <a:buAutoNum type="arabicParenR" startAt="3"/>
            </a:pPr>
            <a:r>
              <a:rPr lang="en-GB" sz="1800" dirty="0">
                <a:latin typeface="+mn-lt"/>
                <a:ea typeface="Times New Roman" pitchFamily="18" charset="0"/>
                <a:cs typeface="Times New Roman" pitchFamily="18" charset="0"/>
              </a:rPr>
              <a:t>Central Library Block  with basement, Ground Floor and Mezzanine Floor, First &amp; Second Floors, taken up in two stages, with a stack volume </a:t>
            </a:r>
            <a:r>
              <a:rPr lang="en-GB" sz="1800" dirty="0" err="1">
                <a:latin typeface="+mn-lt"/>
                <a:ea typeface="Times New Roman" pitchFamily="18" charset="0"/>
                <a:cs typeface="Times New Roman" pitchFamily="18" charset="0"/>
              </a:rPr>
              <a:t>upto</a:t>
            </a:r>
            <a:r>
              <a:rPr lang="en-GB" sz="1800" dirty="0">
                <a:latin typeface="+mn-lt"/>
                <a:ea typeface="Times New Roman" pitchFamily="18" charset="0"/>
                <a:cs typeface="Times New Roman" pitchFamily="18" charset="0"/>
              </a:rPr>
              <a:t> 2,50,000  with a total area of 6515 </a:t>
            </a:r>
            <a:r>
              <a:rPr lang="en-GB" sz="1800" dirty="0" err="1">
                <a:latin typeface="+mn-lt"/>
                <a:ea typeface="Times New Roman" pitchFamily="18" charset="0"/>
                <a:cs typeface="Times New Roman" pitchFamily="18" charset="0"/>
              </a:rPr>
              <a:t>Sq.M</a:t>
            </a:r>
            <a:r>
              <a:rPr lang="en-GB" sz="1800" dirty="0">
                <a:latin typeface="+mn-lt"/>
                <a:ea typeface="Times New Roman" pitchFamily="18" charset="0"/>
                <a:cs typeface="Times New Roman" pitchFamily="18" charset="0"/>
              </a:rPr>
              <a:t>. (This assignment was awarded after having won architectural competition)</a:t>
            </a:r>
          </a:p>
          <a:p>
            <a:pPr marL="342900" indent="-342900" algn="just"/>
            <a:endParaRPr lang="en-GB" sz="500" dirty="0">
              <a:latin typeface="+mn-lt"/>
              <a:ea typeface="Times New Roman" pitchFamily="18" charset="0"/>
              <a:cs typeface="Times New Roman" pitchFamily="18" charset="0"/>
            </a:endParaRPr>
          </a:p>
          <a:p>
            <a:pPr algn="just"/>
            <a:r>
              <a:rPr lang="en-GB" sz="1800" b="1" dirty="0">
                <a:latin typeface="+mn-lt"/>
              </a:rPr>
              <a:t>Services include </a:t>
            </a:r>
            <a:r>
              <a:rPr lang="en-GB" sz="1800" dirty="0">
                <a:latin typeface="+mn-lt"/>
              </a:rPr>
              <a:t>Concept Planning, Architectural Scheme and Detailed Architectural Planning, Design and Drawings, Structural Scheme and Detailed Structural Design and Drawings, HVAC Services, Fire Fighting System, Plumbing and Sanitary, Internal Electrification, Occasional Site Visit; </a:t>
            </a:r>
            <a:endParaRPr lang="en-US" sz="2000" dirty="0"/>
          </a:p>
        </p:txBody>
      </p:sp>
      <p:sp>
        <p:nvSpPr>
          <p:cNvPr id="12"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16</a:t>
            </a:fld>
            <a:endParaRPr lang="en-US" dirty="0"/>
          </a:p>
        </p:txBody>
      </p:sp>
      <p:sp>
        <p:nvSpPr>
          <p:cNvPr id="15" name="Rectangle 14">
            <a:extLst>
              <a:ext uri="{FF2B5EF4-FFF2-40B4-BE49-F238E27FC236}">
                <a16:creationId xmlns:a16="http://schemas.microsoft.com/office/drawing/2014/main" id="{B9260F28-4949-404E-9772-3782162F42CB}"/>
              </a:ext>
            </a:extLst>
          </p:cNvPr>
          <p:cNvSpPr/>
          <p:nvPr/>
        </p:nvSpPr>
        <p:spPr>
          <a:xfrm>
            <a:off x="0" y="0"/>
            <a:ext cx="14630400" cy="110253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lvl="0" defTabSz="1358356">
              <a:lnSpc>
                <a:spcPts val="3325"/>
              </a:lnSpc>
              <a:spcBef>
                <a:spcPts val="200"/>
              </a:spcBef>
              <a:buClr>
                <a:schemeClr val="tx1"/>
              </a:buClr>
              <a:defRPr/>
            </a:pPr>
            <a:r>
              <a:rPr lang="en-US" sz="2800" dirty="0">
                <a:solidFill>
                  <a:schemeClr val="bg1"/>
                </a:solidFill>
                <a:latin typeface="Franklin Gothic Book" pitchFamily="34" charset="0"/>
              </a:rPr>
              <a:t>Services to IIT Madras, IIT Guwahati</a:t>
            </a:r>
            <a:endParaRPr lang="en-IN" sz="1600" i="1" dirty="0">
              <a:solidFill>
                <a:schemeClr val="bg1"/>
              </a:solidFill>
              <a:latin typeface="Franklin Gothic Book" pitchFamily="34" charset="0"/>
              <a:ea typeface="Helvetica Neue Light"/>
              <a:cs typeface="Helvetica Neue Light"/>
            </a:endParaRPr>
          </a:p>
        </p:txBody>
      </p:sp>
      <p:sp>
        <p:nvSpPr>
          <p:cNvPr id="16" name="Rectangle 15">
            <a:extLst>
              <a:ext uri="{FF2B5EF4-FFF2-40B4-BE49-F238E27FC236}">
                <a16:creationId xmlns:a16="http://schemas.microsoft.com/office/drawing/2014/main" id="{6DD778BF-396D-416B-A8B1-5BBDE21EB882}"/>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7" name="TextBox 16">
            <a:extLst>
              <a:ext uri="{FF2B5EF4-FFF2-40B4-BE49-F238E27FC236}">
                <a16:creationId xmlns:a16="http://schemas.microsoft.com/office/drawing/2014/main" id="{C63EB298-99EE-45D9-93C9-3B33B462B4F1}"/>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oup 148"/>
          <p:cNvGraphicFramePr>
            <a:graphicFrameLocks noGrp="1"/>
          </p:cNvGraphicFramePr>
          <p:nvPr/>
        </p:nvGraphicFramePr>
        <p:xfrm>
          <a:off x="152400" y="1524000"/>
          <a:ext cx="9525000" cy="6781816"/>
        </p:xfrm>
        <a:graphic>
          <a:graphicData uri="http://schemas.openxmlformats.org/drawingml/2006/table">
            <a:tbl>
              <a:tblPr/>
              <a:tblGrid>
                <a:gridCol w="9525000">
                  <a:extLst>
                    <a:ext uri="{9D8B030D-6E8A-4147-A177-3AD203B41FA5}">
                      <a16:colId xmlns:a16="http://schemas.microsoft.com/office/drawing/2014/main" val="20000"/>
                    </a:ext>
                  </a:extLst>
                </a:gridCol>
              </a:tblGrid>
              <a:tr h="4419600">
                <a:tc>
                  <a:txBody>
                    <a:bodyPr/>
                    <a:lstStyle/>
                    <a:p>
                      <a:pPr marL="0" marR="0" lvl="0" indent="-228600" algn="just" defTabSz="914400" rtl="0" eaLnBrk="1" fontAlgn="b" latinLnBrk="0" hangingPunct="1">
                        <a:lnSpc>
                          <a:spcPct val="150000"/>
                        </a:lnSpc>
                        <a:spcBef>
                          <a:spcPts val="0"/>
                        </a:spcBef>
                        <a:spcAft>
                          <a:spcPts val="0"/>
                        </a:spcAft>
                        <a:buClrTx/>
                        <a:buSzTx/>
                        <a:buFont typeface="Wingdings" pitchFamily="2" charset="2"/>
                        <a:buChar char="§"/>
                        <a:tabLst/>
                      </a:pPr>
                      <a:r>
                        <a:rPr kumimoji="0" lang="en-GB" sz="2000" b="1" i="0" u="none" strike="noStrike" cap="none" normalizeH="0" baseline="0" dirty="0">
                          <a:ln>
                            <a:noFill/>
                          </a:ln>
                          <a:solidFill>
                            <a:srgbClr val="CC3300"/>
                          </a:solidFill>
                          <a:effectLst/>
                          <a:latin typeface="Times New Roman" pitchFamily="18" charset="0"/>
                        </a:rPr>
                        <a:t>Infrastructure comprising of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Academic Building</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Girls  Hostel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Boys Hostel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Library,</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Faculty Guest House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VIP Guest House</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Vice Chancellor Residence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Registrar Residence</a:t>
                      </a:r>
                    </a:p>
                    <a:p>
                      <a:pPr marL="228600" marR="0" lvl="0" indent="-228600" algn="just" defTabSz="914400" rtl="0" eaLnBrk="1" fontAlgn="b" latinLnBrk="0" hangingPunct="1">
                        <a:lnSpc>
                          <a:spcPct val="100000"/>
                        </a:lnSpc>
                        <a:spcBef>
                          <a:spcPts val="0"/>
                        </a:spcBef>
                        <a:spcAft>
                          <a:spcPts val="0"/>
                        </a:spcAft>
                        <a:buClrTx/>
                        <a:buSzTx/>
                        <a:buFont typeface="Wingdings" pitchFamily="2" charset="2"/>
                        <a:buNone/>
                        <a:tabLst/>
                      </a:pPr>
                      <a:endParaRPr kumimoji="0" lang="en-GB" sz="700" b="0" i="0" u="none" strike="noStrike" cap="none" normalizeH="0" baseline="0" dirty="0">
                        <a:ln>
                          <a:noFill/>
                        </a:ln>
                        <a:solidFill>
                          <a:schemeClr val="tx1"/>
                        </a:solidFill>
                        <a:effectLst/>
                        <a:latin typeface="Times New Roman" pitchFamily="18" charset="0"/>
                      </a:endParaRPr>
                    </a:p>
                  </a:txBody>
                  <a:tcPr marL="365760" marR="274320" marT="60952" marB="60952"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362216">
                <a:tc>
                  <a:txBody>
                    <a:bodyPr/>
                    <a:lstStyle/>
                    <a:p>
                      <a:pPr marL="228600" marR="0" lvl="0" indent="-228600" algn="just" defTabSz="914400" rtl="0" eaLnBrk="1" fontAlgn="b" latinLnBrk="0" hangingPunct="1">
                        <a:lnSpc>
                          <a:spcPct val="100000"/>
                        </a:lnSpc>
                        <a:spcBef>
                          <a:spcPts val="0"/>
                        </a:spcBef>
                        <a:spcAft>
                          <a:spcPts val="0"/>
                        </a:spcAft>
                        <a:buClrTx/>
                        <a:buSzTx/>
                        <a:buFont typeface="Wingdings" pitchFamily="2" charset="2"/>
                        <a:buNone/>
                        <a:tabLst/>
                        <a:defRPr/>
                      </a:pPr>
                      <a:endParaRPr kumimoji="0" lang="en-GB" sz="700" b="0" i="0" u="none" strike="noStrike" kern="1200" cap="none" normalizeH="0" baseline="0" dirty="0">
                        <a:ln>
                          <a:noFill/>
                        </a:ln>
                        <a:solidFill>
                          <a:schemeClr val="tx1"/>
                        </a:solidFill>
                        <a:effectLst/>
                        <a:latin typeface="Times New Roman" pitchFamily="18" charset="0"/>
                        <a:ea typeface="+mn-ea"/>
                        <a:cs typeface="+mn-cs"/>
                      </a:endParaRPr>
                    </a:p>
                    <a:p>
                      <a:pPr marL="0" marR="0" lvl="0" indent="-228600" algn="just" defTabSz="914400" rtl="0" eaLnBrk="1" fontAlgn="b" latinLnBrk="0" hangingPunct="1">
                        <a:lnSpc>
                          <a:spcPct val="150000"/>
                        </a:lnSpc>
                        <a:spcBef>
                          <a:spcPts val="0"/>
                        </a:spcBef>
                        <a:spcAft>
                          <a:spcPts val="0"/>
                        </a:spcAft>
                        <a:buClrTx/>
                        <a:buSzTx/>
                        <a:buFont typeface="Wingdings" pitchFamily="2" charset="2"/>
                        <a:buChar char="§"/>
                        <a:tabLst/>
                      </a:pPr>
                      <a:r>
                        <a:rPr kumimoji="0" lang="en-GB" sz="2000" b="1" i="0" u="none" strike="noStrike" cap="none" normalizeH="0" baseline="0" dirty="0">
                          <a:ln>
                            <a:noFill/>
                          </a:ln>
                          <a:solidFill>
                            <a:schemeClr val="tx1"/>
                          </a:solidFill>
                          <a:effectLst/>
                          <a:latin typeface="Times New Roman" pitchFamily="18" charset="0"/>
                        </a:rPr>
                        <a:t>Consultancy services provided:</a:t>
                      </a:r>
                    </a:p>
                    <a:p>
                      <a:pPr marL="0" marR="0" lvl="0" indent="-228600" algn="just" defTabSz="914400" rtl="0" eaLnBrk="1" fontAlgn="b" latinLnBrk="0" hangingPunct="1">
                        <a:lnSpc>
                          <a:spcPct val="150000"/>
                        </a:lnSpc>
                        <a:spcBef>
                          <a:spcPts val="0"/>
                        </a:spcBef>
                        <a:spcAft>
                          <a:spcPts val="0"/>
                        </a:spcAft>
                        <a:buClrTx/>
                        <a:buSzTx/>
                        <a:buFont typeface="Wingdings" pitchFamily="2" charset="2"/>
                        <a:buNone/>
                        <a:tabLst/>
                      </a:pPr>
                      <a:r>
                        <a:rPr kumimoji="0" lang="en-GB" sz="1900" b="1" i="0" u="none" strike="noStrike" cap="none" normalizeH="0" baseline="0" dirty="0">
                          <a:ln>
                            <a:noFill/>
                          </a:ln>
                          <a:solidFill>
                            <a:schemeClr val="tx1"/>
                          </a:solidFill>
                          <a:effectLst/>
                          <a:latin typeface="Times New Roman" pitchFamily="18" charset="0"/>
                        </a:rPr>
                        <a:t>Feasibility Studies, EIA / R&amp;R Studies, Master Planning, Architectural Planning, Structural Design, Utility Design, Landscape, Detailed Drawings &amp; Costing, Project Co-ordination &amp; Management</a:t>
                      </a:r>
                      <a:endParaRPr kumimoji="0" lang="en-GB" sz="300" b="0" i="0" u="none" strike="noStrike" kern="1200" cap="none" normalizeH="0" baseline="0" dirty="0">
                        <a:ln>
                          <a:noFill/>
                        </a:ln>
                        <a:solidFill>
                          <a:schemeClr val="tx1"/>
                        </a:solidFill>
                        <a:effectLst/>
                        <a:latin typeface="Times New Roman" pitchFamily="18" charset="0"/>
                        <a:ea typeface="+mn-ea"/>
                        <a:cs typeface="+mn-cs"/>
                      </a:endParaRPr>
                    </a:p>
                  </a:txBody>
                  <a:tcPr marL="365760" marR="274320" marT="60952" marB="60952"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sp>
        <p:nvSpPr>
          <p:cNvPr id="10" name="TextBox 9"/>
          <p:cNvSpPr txBox="1"/>
          <p:nvPr/>
        </p:nvSpPr>
        <p:spPr>
          <a:xfrm>
            <a:off x="5791200" y="5068679"/>
            <a:ext cx="3733800" cy="646321"/>
          </a:xfrm>
          <a:prstGeom prst="rect">
            <a:avLst/>
          </a:prstGeom>
          <a:gradFill>
            <a:gsLst>
              <a:gs pos="0">
                <a:srgbClr val="5E9EFF"/>
              </a:gs>
              <a:gs pos="39999">
                <a:srgbClr val="85C2FF"/>
              </a:gs>
              <a:gs pos="70000">
                <a:srgbClr val="C4D6EB"/>
              </a:gs>
              <a:gs pos="100000">
                <a:srgbClr val="FFEBFA"/>
              </a:gs>
            </a:gsLst>
            <a:lin ang="2700000" scaled="0"/>
          </a:gradFill>
        </p:spPr>
        <p:txBody>
          <a:bodyPr wrap="square" lIns="91428" tIns="45715" rIns="91428" bIns="45715" rtlCol="0">
            <a:spAutoFit/>
          </a:bodyPr>
          <a:lstStyle/>
          <a:p>
            <a:pPr indent="-228572" algn="just" defTabSz="914286" fontAlgn="b">
              <a:lnSpc>
                <a:spcPct val="150000"/>
              </a:lnSpc>
              <a:spcBef>
                <a:spcPts val="0"/>
              </a:spcBef>
              <a:spcAft>
                <a:spcPts val="0"/>
              </a:spcAft>
            </a:pPr>
            <a:r>
              <a:rPr lang="en-US" sz="2400" b="1" dirty="0">
                <a:solidFill>
                  <a:srgbClr val="F20E90"/>
                </a:solidFill>
              </a:rPr>
              <a:t>Built-up Area: 46,337 m</a:t>
            </a:r>
            <a:r>
              <a:rPr lang="en-US" sz="2400" b="1" baseline="30000" dirty="0">
                <a:solidFill>
                  <a:srgbClr val="F20E90"/>
                </a:solidFill>
                <a:latin typeface="Franklin Gothic Book" pitchFamily="34" charset="0"/>
                <a:ea typeface="Franklin Gothic Book" pitchFamily="34" charset="0"/>
                <a:cs typeface="Franklin Gothic Book" pitchFamily="34" charset="0"/>
              </a:rPr>
              <a:t>2</a:t>
            </a:r>
            <a:endParaRPr lang="en-US" sz="2400" b="1" dirty="0">
              <a:solidFill>
                <a:srgbClr val="F20E90"/>
              </a:solidFill>
              <a:latin typeface="Times New Roman" pitchFamily="18" charset="0"/>
            </a:endParaRPr>
          </a:p>
        </p:txBody>
      </p:sp>
      <p:pic>
        <p:nvPicPr>
          <p:cNvPr id="11" name="Picture 10" descr="D:\pushpa\Share\CNLU_photo_16.03.12\DSC00947.JPG"/>
          <p:cNvPicPr/>
          <p:nvPr/>
        </p:nvPicPr>
        <p:blipFill>
          <a:blip r:embed="rId2" cstate="email"/>
          <a:srcRect/>
          <a:stretch>
            <a:fillRect/>
          </a:stretch>
        </p:blipFill>
        <p:spPr bwMode="auto">
          <a:xfrm>
            <a:off x="9829800" y="1676397"/>
            <a:ext cx="4267200" cy="2819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D:\pushpa\Share\CNLU_photo_16.03.12\DSC00943.JPG"/>
          <p:cNvPicPr>
            <a:picLocks noChangeAspect="1"/>
          </p:cNvPicPr>
          <p:nvPr/>
        </p:nvPicPr>
        <p:blipFill>
          <a:blip r:embed="rId3" cstate="email"/>
          <a:srcRect/>
          <a:stretch>
            <a:fillRect/>
          </a:stretch>
        </p:blipFill>
        <p:spPr bwMode="auto">
          <a:xfrm>
            <a:off x="9829800" y="5486397"/>
            <a:ext cx="4267200" cy="2667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17</a:t>
            </a:fld>
            <a:endParaRPr lang="en-US" dirty="0"/>
          </a:p>
        </p:txBody>
      </p:sp>
      <p:sp>
        <p:nvSpPr>
          <p:cNvPr id="16" name="Rectangle 7">
            <a:extLst>
              <a:ext uri="{FF2B5EF4-FFF2-40B4-BE49-F238E27FC236}">
                <a16:creationId xmlns:a16="http://schemas.microsoft.com/office/drawing/2014/main" id="{CCD7AE9E-101F-4F97-82F1-E818FAA0A8E3}"/>
              </a:ext>
            </a:extLst>
          </p:cNvPr>
          <p:cNvSpPr>
            <a:spLocks noChangeArrowheads="1"/>
          </p:cNvSpPr>
          <p:nvPr/>
        </p:nvSpPr>
        <p:spPr bwMode="auto">
          <a:xfrm>
            <a:off x="10515600" y="4648200"/>
            <a:ext cx="2852564" cy="875842"/>
          </a:xfrm>
          <a:prstGeom prst="rect">
            <a:avLst/>
          </a:prstGeom>
          <a:noFill/>
          <a:ln w="9525">
            <a:noFill/>
            <a:miter lim="800000"/>
            <a:headEnd/>
            <a:tailEnd/>
          </a:ln>
        </p:spPr>
        <p:txBody>
          <a:bodyPr wrap="none" lIns="135852" tIns="67926" rIns="135852" bIns="67926">
            <a:spAutoFit/>
          </a:bodyPr>
          <a:lstStyle/>
          <a:p>
            <a:r>
              <a:rPr lang="en-US" sz="1600" b="1" i="1" dirty="0">
                <a:solidFill>
                  <a:srgbClr val="7F7F7F"/>
                </a:solidFill>
                <a:latin typeface="Franklin Gothic Book" pitchFamily="34" charset="0"/>
                <a:ea typeface="Franklin Gothic Book" pitchFamily="34" charset="0"/>
                <a:cs typeface="Franklin Gothic Book" pitchFamily="34" charset="0"/>
              </a:rPr>
              <a:t>Completion year: </a:t>
            </a:r>
            <a:r>
              <a:rPr lang="en-US" sz="1600" i="1" dirty="0">
                <a:solidFill>
                  <a:srgbClr val="7F7F7F"/>
                </a:solidFill>
                <a:latin typeface="Franklin Gothic Book" pitchFamily="34" charset="0"/>
                <a:ea typeface="Franklin Gothic Book" pitchFamily="34" charset="0"/>
                <a:cs typeface="Franklin Gothic Book" pitchFamily="34" charset="0"/>
              </a:rPr>
              <a:t>2012</a:t>
            </a:r>
          </a:p>
          <a:p>
            <a:r>
              <a:rPr lang="en-US" sz="1600" b="1" dirty="0">
                <a:solidFill>
                  <a:srgbClr val="7F7F7F"/>
                </a:solidFill>
                <a:latin typeface="Franklin Gothic Book" pitchFamily="34" charset="0"/>
                <a:ea typeface="Franklin Gothic Book" pitchFamily="34" charset="0"/>
                <a:cs typeface="Franklin Gothic Book" pitchFamily="34" charset="0"/>
              </a:rPr>
              <a:t>Project cost: </a:t>
            </a:r>
            <a:r>
              <a:rPr lang="en-US" sz="1600" dirty="0">
                <a:solidFill>
                  <a:srgbClr val="7F7F7F"/>
                </a:solidFill>
                <a:latin typeface="Franklin Gothic Book" pitchFamily="34" charset="0"/>
                <a:ea typeface="Franklin Gothic Book" pitchFamily="34" charset="0"/>
                <a:cs typeface="Franklin Gothic Book" pitchFamily="34" charset="0"/>
              </a:rPr>
              <a:t>Rs. 82.39 </a:t>
            </a:r>
            <a:r>
              <a:rPr lang="en-US" sz="1600" dirty="0" err="1">
                <a:solidFill>
                  <a:srgbClr val="7F7F7F"/>
                </a:solidFill>
                <a:latin typeface="Franklin Gothic Book" pitchFamily="34" charset="0"/>
                <a:ea typeface="Franklin Gothic Book" pitchFamily="34" charset="0"/>
                <a:cs typeface="Franklin Gothic Book" pitchFamily="34" charset="0"/>
              </a:rPr>
              <a:t>Crores</a:t>
            </a:r>
            <a:endParaRPr lang="en-US" sz="1600" dirty="0">
              <a:solidFill>
                <a:srgbClr val="7F7F7F"/>
              </a:solidFill>
              <a:latin typeface="Franklin Gothic Book" pitchFamily="34" charset="0"/>
              <a:ea typeface="Franklin Gothic Book" pitchFamily="34" charset="0"/>
              <a:cs typeface="Franklin Gothic Book" pitchFamily="34" charset="0"/>
            </a:endParaRPr>
          </a:p>
          <a:p>
            <a:endParaRPr lang="en-US" sz="1600" dirty="0">
              <a:latin typeface="Calibri" pitchFamily="34" charset="0"/>
            </a:endParaRPr>
          </a:p>
        </p:txBody>
      </p:sp>
      <p:sp>
        <p:nvSpPr>
          <p:cNvPr id="17" name="Rectangle 16">
            <a:extLst>
              <a:ext uri="{FF2B5EF4-FFF2-40B4-BE49-F238E27FC236}">
                <a16:creationId xmlns:a16="http://schemas.microsoft.com/office/drawing/2014/main" id="{7D434588-C580-4744-8A1C-83732914702B}"/>
              </a:ext>
            </a:extLst>
          </p:cNvPr>
          <p:cNvSpPr/>
          <p:nvPr/>
        </p:nvSpPr>
        <p:spPr>
          <a:xfrm>
            <a:off x="0" y="0"/>
            <a:ext cx="14630400" cy="110253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3325"/>
              </a:lnSpc>
            </a:pPr>
            <a:r>
              <a:rPr lang="en-US" sz="2800" b="1" dirty="0">
                <a:solidFill>
                  <a:schemeClr val="bg1"/>
                </a:solidFill>
                <a:latin typeface="Franklin Gothic Book" pitchFamily="34" charset="0"/>
              </a:rPr>
              <a:t>Chanakya  National  Law  University </a:t>
            </a:r>
          </a:p>
          <a:p>
            <a:pPr>
              <a:lnSpc>
                <a:spcPts val="3325"/>
              </a:lnSpc>
            </a:pPr>
            <a:r>
              <a:rPr lang="en-US" sz="2400" i="1" dirty="0">
                <a:solidFill>
                  <a:schemeClr val="bg1"/>
                </a:solidFill>
                <a:latin typeface="Franklin Gothic Book" pitchFamily="34" charset="0"/>
                <a:ea typeface="Helvetica Neue Light"/>
                <a:cs typeface="Helvetica Neue Light"/>
              </a:rPr>
              <a:t>Patna, Bihar </a:t>
            </a:r>
            <a:r>
              <a:rPr lang="en-US" sz="2400" b="1" dirty="0">
                <a:solidFill>
                  <a:schemeClr val="bg1"/>
                </a:solidFill>
                <a:latin typeface="Franklin Gothic Book" pitchFamily="34" charset="0"/>
              </a:rPr>
              <a:t> </a:t>
            </a:r>
            <a:endParaRPr lang="en-US" sz="2400" dirty="0">
              <a:solidFill>
                <a:schemeClr val="bg1"/>
              </a:solidFill>
              <a:latin typeface="Franklin Gothic Book" pitchFamily="34" charset="0"/>
              <a:ea typeface="ヒラギノ角ゴ Pro W3" charset="0"/>
              <a:cs typeface="ヒラギノ角ゴ Pro W3" charset="0"/>
            </a:endParaRPr>
          </a:p>
        </p:txBody>
      </p:sp>
      <p:sp>
        <p:nvSpPr>
          <p:cNvPr id="18" name="Rectangle 17">
            <a:extLst>
              <a:ext uri="{FF2B5EF4-FFF2-40B4-BE49-F238E27FC236}">
                <a16:creationId xmlns:a16="http://schemas.microsoft.com/office/drawing/2014/main" id="{3D2CEDAA-12AB-4AFA-8B51-D8C42A82C4A7}"/>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9" name="TextBox 18">
            <a:extLst>
              <a:ext uri="{FF2B5EF4-FFF2-40B4-BE49-F238E27FC236}">
                <a16:creationId xmlns:a16="http://schemas.microsoft.com/office/drawing/2014/main" id="{B004EBAD-CD22-4CFF-8184-94EEA000BBDC}"/>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381000" y="1828800"/>
          <a:ext cx="8458258" cy="5573954"/>
        </p:xfrm>
        <a:graphic>
          <a:graphicData uri="http://schemas.openxmlformats.org/drawingml/2006/table">
            <a:tbl>
              <a:tblPr firstRow="1" bandRow="1">
                <a:tableStyleId>{5C22544A-7EE6-4342-B048-85BDC9FD1C3A}</a:tableStyleId>
              </a:tblPr>
              <a:tblGrid>
                <a:gridCol w="8458258">
                  <a:extLst>
                    <a:ext uri="{9D8B030D-6E8A-4147-A177-3AD203B41FA5}">
                      <a16:colId xmlns:a16="http://schemas.microsoft.com/office/drawing/2014/main" val="20000"/>
                    </a:ext>
                  </a:extLst>
                </a:gridCol>
              </a:tblGrid>
              <a:tr h="4944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cs typeface="Arial" pitchFamily="34" charset="0"/>
                        </a:rPr>
                        <a:t>Client Name: </a:t>
                      </a:r>
                      <a:r>
                        <a:rPr lang="en-US" sz="2400" b="0" dirty="0">
                          <a:cs typeface="Arial" pitchFamily="34" charset="0"/>
                        </a:rPr>
                        <a:t>Indian Institute of Science Education &amp; Research</a:t>
                      </a:r>
                      <a:endParaRPr lang="en-US" sz="2400" b="0" dirty="0"/>
                    </a:p>
                  </a:txBody>
                  <a:tcPr marL="146304" marR="146304" marT="60960" marB="60960"/>
                </a:tc>
                <a:extLst>
                  <a:ext uri="{0D108BD9-81ED-4DB2-BD59-A6C34878D82A}">
                    <a16:rowId xmlns:a16="http://schemas.microsoft.com/office/drawing/2014/main" val="10000"/>
                  </a:ext>
                </a:extLst>
              </a:tr>
              <a:tr h="3834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cs typeface="Arial" pitchFamily="34" charset="0"/>
                        </a:rPr>
                        <a:t>Location: </a:t>
                      </a:r>
                      <a:r>
                        <a:rPr lang="sv-SE" sz="1800" dirty="0"/>
                        <a:t>Vithura, Thiruvananthapuram, Kerala</a:t>
                      </a:r>
                      <a:endParaRPr lang="sv-SE" sz="1800" dirty="0">
                        <a:cs typeface="Arial" pitchFamily="34" charset="0"/>
                      </a:endParaRPr>
                    </a:p>
                  </a:txBody>
                  <a:tcPr marL="146304" marR="146304" marT="60960" marB="60960"/>
                </a:tc>
                <a:extLst>
                  <a:ext uri="{0D108BD9-81ED-4DB2-BD59-A6C34878D82A}">
                    <a16:rowId xmlns:a16="http://schemas.microsoft.com/office/drawing/2014/main" val="10001"/>
                  </a:ext>
                </a:extLst>
              </a:tr>
              <a:tr h="1761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b="0" dirty="0"/>
                    </a:p>
                  </a:txBody>
                  <a:tcPr marL="146304" marR="146304" marT="60960" marB="60960"/>
                </a:tc>
                <a:extLst>
                  <a:ext uri="{0D108BD9-81ED-4DB2-BD59-A6C34878D82A}">
                    <a16:rowId xmlns:a16="http://schemas.microsoft.com/office/drawing/2014/main" val="10002"/>
                  </a:ext>
                </a:extLst>
              </a:tr>
              <a:tr h="4423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cs typeface="Arial" pitchFamily="34" charset="0"/>
                        </a:rPr>
                        <a:t>Total built-up area: </a:t>
                      </a:r>
                      <a:r>
                        <a:rPr lang="en-US" sz="1800" b="0" dirty="0">
                          <a:cs typeface="Arial" pitchFamily="34" charset="0"/>
                        </a:rPr>
                        <a:t>6,50,000 </a:t>
                      </a:r>
                      <a:r>
                        <a:rPr lang="en-US" sz="1800" b="0" dirty="0" err="1">
                          <a:cs typeface="Arial" pitchFamily="34" charset="0"/>
                        </a:rPr>
                        <a:t>sq.ft</a:t>
                      </a:r>
                      <a:r>
                        <a:rPr lang="en-US" sz="1800" b="0" dirty="0">
                          <a:cs typeface="Arial" pitchFamily="34" charset="0"/>
                        </a:rPr>
                        <a:t>.</a:t>
                      </a:r>
                      <a:endParaRPr lang="en-US" sz="1800" b="0" baseline="30000" dirty="0">
                        <a:cs typeface="Arial" pitchFamily="34" charset="0"/>
                      </a:endParaRPr>
                    </a:p>
                  </a:txBody>
                  <a:tcPr marL="146304" marR="146304" marT="60960" marB="60960"/>
                </a:tc>
                <a:extLst>
                  <a:ext uri="{0D108BD9-81ED-4DB2-BD59-A6C34878D82A}">
                    <a16:rowId xmlns:a16="http://schemas.microsoft.com/office/drawing/2014/main" val="10003"/>
                  </a:ext>
                </a:extLst>
              </a:tr>
              <a:tr h="4241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cs typeface="Arial" pitchFamily="34" charset="0"/>
                        </a:rPr>
                        <a:t>Services Provided:</a:t>
                      </a:r>
                    </a:p>
                  </a:txBody>
                  <a:tcPr marL="146304" marR="146304" marT="60960" marB="60960"/>
                </a:tc>
                <a:extLst>
                  <a:ext uri="{0D108BD9-81ED-4DB2-BD59-A6C34878D82A}">
                    <a16:rowId xmlns:a16="http://schemas.microsoft.com/office/drawing/2014/main" val="10004"/>
                  </a:ext>
                </a:extLst>
              </a:tr>
              <a:tr h="1056640">
                <a:tc>
                  <a:txBody>
                    <a:bodyPr/>
                    <a:lstStyle/>
                    <a:p>
                      <a:pPr marL="285750" lvl="1" indent="-285750" algn="just">
                        <a:spcBef>
                          <a:spcPts val="300"/>
                        </a:spcBef>
                        <a:spcAft>
                          <a:spcPts val="300"/>
                        </a:spcAft>
                        <a:buSzPct val="100000"/>
                        <a:buFont typeface="Wingdings" pitchFamily="2" charset="2"/>
                        <a:buChar char="§"/>
                        <a:tabLst>
                          <a:tab pos="1376363" algn="l"/>
                        </a:tabLst>
                        <a:defRPr/>
                      </a:pPr>
                      <a:r>
                        <a:rPr lang="en-US" sz="1800" dirty="0">
                          <a:cs typeface="Arial" pitchFamily="34" charset="0"/>
                        </a:rPr>
                        <a:t>Project Management Consultancy</a:t>
                      </a:r>
                    </a:p>
                    <a:p>
                      <a:pPr marL="285750" marR="0" lvl="1" indent="-285750" algn="just" defTabSz="914400" rtl="0" eaLnBrk="1" fontAlgn="auto" latinLnBrk="0" hangingPunct="1">
                        <a:lnSpc>
                          <a:spcPct val="100000"/>
                        </a:lnSpc>
                        <a:spcBef>
                          <a:spcPts val="300"/>
                        </a:spcBef>
                        <a:spcAft>
                          <a:spcPts val="300"/>
                        </a:spcAft>
                        <a:buClrTx/>
                        <a:buSzPct val="100000"/>
                        <a:buFont typeface="Wingdings" pitchFamily="2" charset="2"/>
                        <a:buChar char="§"/>
                        <a:tabLst>
                          <a:tab pos="1376363" algn="l"/>
                        </a:tabLst>
                        <a:defRPr/>
                      </a:pPr>
                      <a:r>
                        <a:rPr lang="en-US" sz="1800" dirty="0">
                          <a:cs typeface="Arial" pitchFamily="34" charset="0"/>
                        </a:rPr>
                        <a:t>Proof checking of Designs and Drawings</a:t>
                      </a:r>
                    </a:p>
                    <a:p>
                      <a:pPr marL="285750" marR="0" lvl="1" indent="-285750" algn="just" defTabSz="914400" rtl="0" eaLnBrk="1" fontAlgn="auto" latinLnBrk="0" hangingPunct="1">
                        <a:lnSpc>
                          <a:spcPct val="100000"/>
                        </a:lnSpc>
                        <a:spcBef>
                          <a:spcPts val="300"/>
                        </a:spcBef>
                        <a:spcAft>
                          <a:spcPts val="300"/>
                        </a:spcAft>
                        <a:buClrTx/>
                        <a:buSzPct val="100000"/>
                        <a:buFont typeface="Wingdings" pitchFamily="2" charset="2"/>
                        <a:buChar char="§"/>
                        <a:tabLst>
                          <a:tab pos="1376363" algn="l"/>
                        </a:tabLst>
                        <a:defRPr/>
                      </a:pPr>
                      <a:r>
                        <a:rPr lang="en-US" sz="1800" dirty="0">
                          <a:cs typeface="Arial" pitchFamily="34" charset="0"/>
                        </a:rPr>
                        <a:t>Construction Supervision</a:t>
                      </a:r>
                    </a:p>
                  </a:txBody>
                  <a:tcPr marL="146304" marR="146304" marT="60960" marB="60960"/>
                </a:tc>
                <a:extLst>
                  <a:ext uri="{0D108BD9-81ED-4DB2-BD59-A6C34878D82A}">
                    <a16:rowId xmlns:a16="http://schemas.microsoft.com/office/drawing/2014/main" val="10005"/>
                  </a:ext>
                </a:extLst>
              </a:tr>
              <a:tr h="1782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b="0" dirty="0">
                        <a:cs typeface="Arial" pitchFamily="34" charset="0"/>
                      </a:endParaRPr>
                    </a:p>
                  </a:txBody>
                  <a:tcPr marL="146304" marR="146304" marT="60960" marB="60960"/>
                </a:tc>
                <a:extLst>
                  <a:ext uri="{0D108BD9-81ED-4DB2-BD59-A6C34878D82A}">
                    <a16:rowId xmlns:a16="http://schemas.microsoft.com/office/drawing/2014/main" val="10006"/>
                  </a:ext>
                </a:extLst>
              </a:tr>
              <a:tr h="3665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cs typeface="Arial" pitchFamily="34" charset="0"/>
                        </a:rPr>
                        <a:t>Key Features:</a:t>
                      </a:r>
                    </a:p>
                  </a:txBody>
                  <a:tcPr marL="146304" marR="146304" marT="60960" marB="60960"/>
                </a:tc>
                <a:extLst>
                  <a:ext uri="{0D108BD9-81ED-4DB2-BD59-A6C34878D82A}">
                    <a16:rowId xmlns:a16="http://schemas.microsoft.com/office/drawing/2014/main" val="10007"/>
                  </a:ext>
                </a:extLst>
              </a:tr>
              <a:tr h="1341120">
                <a:tc>
                  <a:txBody>
                    <a:bodyPr/>
                    <a:lstStyle/>
                    <a:p>
                      <a:pPr marL="285750" marR="0" lvl="1" indent="-285750" algn="just" defTabSz="914400" rtl="0" eaLnBrk="1" fontAlgn="auto" latinLnBrk="0" hangingPunct="1">
                        <a:lnSpc>
                          <a:spcPct val="100000"/>
                        </a:lnSpc>
                        <a:spcBef>
                          <a:spcPts val="300"/>
                        </a:spcBef>
                        <a:spcAft>
                          <a:spcPts val="300"/>
                        </a:spcAft>
                        <a:buClrTx/>
                        <a:buSzPct val="100000"/>
                        <a:buFont typeface="Wingdings" pitchFamily="2" charset="2"/>
                        <a:buChar char="§"/>
                        <a:tabLst>
                          <a:tab pos="1376363" algn="l"/>
                        </a:tabLst>
                        <a:defRPr/>
                      </a:pPr>
                      <a:r>
                        <a:rPr lang="en-US" sz="1800" kern="1200" dirty="0">
                          <a:solidFill>
                            <a:schemeClr val="dk1"/>
                          </a:solidFill>
                          <a:latin typeface="+mn-lt"/>
                          <a:ea typeface="+mn-ea"/>
                          <a:cs typeface="Arial" pitchFamily="34" charset="0"/>
                        </a:rPr>
                        <a:t>Development of campus consist of Academic Complex, Residential Buildings, Dining Halls, Sports complex, students activity centre, food court, etc. and infrastructure development for the total area of about 200 acres for Science Education Research Institute, Phase-I at  </a:t>
                      </a:r>
                      <a:r>
                        <a:rPr lang="en-US" sz="1800" kern="1200" dirty="0" err="1">
                          <a:solidFill>
                            <a:schemeClr val="dk1"/>
                          </a:solidFill>
                          <a:latin typeface="+mn-lt"/>
                          <a:ea typeface="+mn-ea"/>
                          <a:cs typeface="Arial" pitchFamily="34" charset="0"/>
                        </a:rPr>
                        <a:t>Vithura</a:t>
                      </a:r>
                      <a:r>
                        <a:rPr lang="en-US" sz="1800" kern="1200" dirty="0">
                          <a:solidFill>
                            <a:schemeClr val="dk1"/>
                          </a:solidFill>
                          <a:latin typeface="+mn-lt"/>
                          <a:ea typeface="+mn-ea"/>
                          <a:cs typeface="Arial" pitchFamily="34" charset="0"/>
                        </a:rPr>
                        <a:t>, </a:t>
                      </a:r>
                      <a:r>
                        <a:rPr lang="en-US" sz="1800" kern="1200" dirty="0" err="1">
                          <a:solidFill>
                            <a:schemeClr val="dk1"/>
                          </a:solidFill>
                          <a:latin typeface="+mn-lt"/>
                          <a:ea typeface="+mn-ea"/>
                          <a:cs typeface="Arial" pitchFamily="34" charset="0"/>
                        </a:rPr>
                        <a:t>Thiruvananthapuram</a:t>
                      </a:r>
                      <a:r>
                        <a:rPr lang="en-US" sz="1800" kern="1200" dirty="0">
                          <a:solidFill>
                            <a:schemeClr val="dk1"/>
                          </a:solidFill>
                          <a:latin typeface="+mn-lt"/>
                          <a:ea typeface="+mn-ea"/>
                          <a:cs typeface="Arial" pitchFamily="34" charset="0"/>
                        </a:rPr>
                        <a:t>. </a:t>
                      </a:r>
                      <a:endParaRPr lang="en-US" sz="1800" b="0" baseline="30000" dirty="0">
                        <a:cs typeface="Arial" pitchFamily="34" charset="0"/>
                      </a:endParaRPr>
                    </a:p>
                  </a:txBody>
                  <a:tcPr marL="146304" marR="146304" marT="60960" marB="60960"/>
                </a:tc>
                <a:extLst>
                  <a:ext uri="{0D108BD9-81ED-4DB2-BD59-A6C34878D82A}">
                    <a16:rowId xmlns:a16="http://schemas.microsoft.com/office/drawing/2014/main" val="10008"/>
                  </a:ext>
                </a:extLst>
              </a:tr>
              <a:tr h="4944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t>Project cost:</a:t>
                      </a:r>
                      <a:r>
                        <a:rPr lang="en-US" sz="1800" dirty="0"/>
                        <a:t> 253 </a:t>
                      </a:r>
                      <a:r>
                        <a:rPr lang="en-US" sz="1800" dirty="0" err="1"/>
                        <a:t>Crores</a:t>
                      </a:r>
                      <a:endParaRPr lang="en-US" sz="1800" dirty="0"/>
                    </a:p>
                  </a:txBody>
                  <a:tcPr marL="146304" marR="146304" marT="60960" marB="60960"/>
                </a:tc>
                <a:extLst>
                  <a:ext uri="{0D108BD9-81ED-4DB2-BD59-A6C34878D82A}">
                    <a16:rowId xmlns:a16="http://schemas.microsoft.com/office/drawing/2014/main" val="10009"/>
                  </a:ext>
                </a:extLst>
              </a:tr>
            </a:tbl>
          </a:graphicData>
        </a:graphic>
      </p:graphicFrame>
      <p:pic>
        <p:nvPicPr>
          <p:cNvPr id="5122" name="Picture 2" descr="http://iisertvm.ac.in/wp-content/themes/iisertvm/images/05.jpg"/>
          <p:cNvPicPr>
            <a:picLocks noChangeAspect="1" noChangeArrowheads="1"/>
          </p:cNvPicPr>
          <p:nvPr/>
        </p:nvPicPr>
        <p:blipFill>
          <a:blip r:embed="rId2" cstate="print">
            <a:lum contrast="16000"/>
          </a:blip>
          <a:srcRect/>
          <a:stretch>
            <a:fillRect/>
          </a:stretch>
        </p:blipFill>
        <p:spPr bwMode="auto">
          <a:xfrm>
            <a:off x="8959319" y="2075724"/>
            <a:ext cx="5404104" cy="4512501"/>
          </a:xfrm>
          <a:prstGeom prst="rect">
            <a:avLst/>
          </a:prstGeom>
          <a:noFill/>
          <a:ln w="9525">
            <a:solidFill>
              <a:schemeClr val="tx1"/>
            </a:solidFill>
            <a:miter lim="800000"/>
            <a:headEnd/>
            <a:tailEnd/>
          </a:ln>
        </p:spPr>
      </p:pic>
      <p:sp>
        <p:nvSpPr>
          <p:cNvPr id="11" name="Slide Number Placeholder 10"/>
          <p:cNvSpPr>
            <a:spLocks noGrp="1"/>
          </p:cNvSpPr>
          <p:nvPr>
            <p:ph type="sldNum" sz="quarter" idx="10"/>
          </p:nvPr>
        </p:nvSpPr>
        <p:spPr/>
        <p:txBody>
          <a:bodyPr/>
          <a:lstStyle/>
          <a:p>
            <a:pPr>
              <a:defRPr/>
            </a:pPr>
            <a:fld id="{3D215C46-7DA2-4238-A8F5-07CDC90E1748}" type="slidenum">
              <a:rPr lang="en-US" smtClean="0"/>
              <a:pPr>
                <a:defRPr/>
              </a:pPr>
              <a:t>18</a:t>
            </a:fld>
            <a:endParaRPr lang="en-US" dirty="0"/>
          </a:p>
        </p:txBody>
      </p:sp>
      <p:sp>
        <p:nvSpPr>
          <p:cNvPr id="14" name="Rectangle 13">
            <a:extLst>
              <a:ext uri="{FF2B5EF4-FFF2-40B4-BE49-F238E27FC236}">
                <a16:creationId xmlns:a16="http://schemas.microsoft.com/office/drawing/2014/main" id="{E6F5D956-1D20-4896-8028-79878F21B967}"/>
              </a:ext>
            </a:extLst>
          </p:cNvPr>
          <p:cNvSpPr/>
          <p:nvPr/>
        </p:nvSpPr>
        <p:spPr>
          <a:xfrm>
            <a:off x="0" y="0"/>
            <a:ext cx="14630400" cy="110253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lvl="0" defTabSz="1358356">
              <a:lnSpc>
                <a:spcPts val="3325"/>
              </a:lnSpc>
              <a:spcBef>
                <a:spcPts val="200"/>
              </a:spcBef>
              <a:buClr>
                <a:schemeClr val="tx1"/>
              </a:buClr>
              <a:defRPr/>
            </a:pPr>
            <a:r>
              <a:rPr lang="en-US" sz="2800" dirty="0">
                <a:solidFill>
                  <a:schemeClr val="bg1"/>
                </a:solidFill>
                <a:latin typeface="Franklin Gothic Book" pitchFamily="34" charset="0"/>
              </a:rPr>
              <a:t>Services to IISER Campus</a:t>
            </a:r>
            <a:endParaRPr lang="en-IN" sz="1600" i="1" dirty="0">
              <a:solidFill>
                <a:schemeClr val="bg1"/>
              </a:solidFill>
              <a:latin typeface="Franklin Gothic Book" pitchFamily="34" charset="0"/>
              <a:ea typeface="Helvetica Neue Light"/>
              <a:cs typeface="Helvetica Neue Light"/>
            </a:endParaRPr>
          </a:p>
        </p:txBody>
      </p:sp>
      <p:sp>
        <p:nvSpPr>
          <p:cNvPr id="15" name="Rectangle 14">
            <a:extLst>
              <a:ext uri="{FF2B5EF4-FFF2-40B4-BE49-F238E27FC236}">
                <a16:creationId xmlns:a16="http://schemas.microsoft.com/office/drawing/2014/main" id="{E1926658-84ED-44C3-9981-30568E0FFB0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6" name="TextBox 15">
            <a:extLst>
              <a:ext uri="{FF2B5EF4-FFF2-40B4-BE49-F238E27FC236}">
                <a16:creationId xmlns:a16="http://schemas.microsoft.com/office/drawing/2014/main" id="{2BCC5508-07D4-4DE8-A785-A5488D73ACF7}"/>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4630400" cy="11430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r>
              <a:rPr lang="en-US" sz="2800" b="1" dirty="0"/>
              <a:t>Campus Development for University of Nagaland </a:t>
            </a:r>
          </a:p>
          <a:p>
            <a:pPr>
              <a:lnSpc>
                <a:spcPts val="2488"/>
              </a:lnSpc>
            </a:pPr>
            <a:r>
              <a:rPr lang="en-GB" sz="2400" i="1" dirty="0" err="1"/>
              <a:t>Lumami</a:t>
            </a:r>
            <a:r>
              <a:rPr lang="en-GB" sz="2400" i="1" dirty="0"/>
              <a:t>, Nagaland</a:t>
            </a:r>
            <a:endParaRPr lang="en-US" sz="2400" i="1" dirty="0">
              <a:solidFill>
                <a:schemeClr val="bg1"/>
              </a:solidFill>
              <a:latin typeface="Helvetica Neue Light"/>
              <a:ea typeface="Helvetica Neue Light"/>
              <a:cs typeface="Helvetica Neue Light"/>
            </a:endParaRPr>
          </a:p>
        </p:txBody>
      </p:sp>
      <p:sp>
        <p:nvSpPr>
          <p:cNvPr id="9" name="Rectangle 8"/>
          <p:cNvSpPr>
            <a:spLocks noChangeArrowheads="1"/>
          </p:cNvSpPr>
          <p:nvPr/>
        </p:nvSpPr>
        <p:spPr bwMode="auto">
          <a:xfrm>
            <a:off x="9982200" y="6154548"/>
            <a:ext cx="3733800" cy="829676"/>
          </a:xfrm>
          <a:prstGeom prst="rect">
            <a:avLst/>
          </a:prstGeom>
          <a:noFill/>
          <a:ln w="9525">
            <a:noFill/>
            <a:miter lim="800000"/>
            <a:headEnd/>
            <a:tailEnd/>
          </a:ln>
        </p:spPr>
        <p:txBody>
          <a:bodyPr wrap="square" lIns="135852" tIns="67926" rIns="135852" bIns="67926">
            <a:spAutoFit/>
          </a:bodyPr>
          <a:lstStyle/>
          <a:p>
            <a:pPr>
              <a:lnSpc>
                <a:spcPts val="1788"/>
              </a:lnSpc>
            </a:pPr>
            <a:r>
              <a:rPr lang="en-US" sz="1600" b="1" i="1" dirty="0">
                <a:solidFill>
                  <a:srgbClr val="7F7F7F"/>
                </a:solidFill>
                <a:latin typeface="Franklin Gothic Book" pitchFamily="34" charset="0"/>
                <a:ea typeface="Franklin Gothic Book" pitchFamily="34" charset="0"/>
                <a:cs typeface="Franklin Gothic Book" pitchFamily="34" charset="0"/>
              </a:rPr>
              <a:t>Completion year:  </a:t>
            </a:r>
            <a:r>
              <a:rPr lang="en-US" sz="1600" i="1" dirty="0">
                <a:solidFill>
                  <a:srgbClr val="7F7F7F"/>
                </a:solidFill>
                <a:latin typeface="Franklin Gothic Book" pitchFamily="34" charset="0"/>
                <a:ea typeface="Franklin Gothic Book" pitchFamily="34" charset="0"/>
                <a:cs typeface="Franklin Gothic Book" pitchFamily="34" charset="0"/>
              </a:rPr>
              <a:t>2002</a:t>
            </a:r>
          </a:p>
          <a:p>
            <a:pPr>
              <a:lnSpc>
                <a:spcPts val="1788"/>
              </a:lnSpc>
            </a:pPr>
            <a:r>
              <a:rPr lang="en-US" sz="1600" b="1" i="1" dirty="0">
                <a:solidFill>
                  <a:srgbClr val="7F7F7F"/>
                </a:solidFill>
                <a:latin typeface="Franklin Gothic Book" pitchFamily="34" charset="0"/>
                <a:ea typeface="Franklin Gothic Book" pitchFamily="34" charset="0"/>
                <a:cs typeface="Franklin Gothic Book" pitchFamily="34" charset="0"/>
              </a:rPr>
              <a:t>Project cost: </a:t>
            </a:r>
            <a:r>
              <a:rPr lang="en-US" sz="1600" i="1" dirty="0">
                <a:solidFill>
                  <a:srgbClr val="7F7F7F"/>
                </a:solidFill>
                <a:latin typeface="Franklin Gothic Book" pitchFamily="34" charset="0"/>
                <a:ea typeface="Franklin Gothic Book" pitchFamily="34" charset="0"/>
                <a:cs typeface="Franklin Gothic Book" pitchFamily="34" charset="0"/>
              </a:rPr>
              <a:t>Rs. 50 </a:t>
            </a:r>
            <a:r>
              <a:rPr lang="en-US" sz="1600" i="1" dirty="0" err="1">
                <a:solidFill>
                  <a:srgbClr val="7F7F7F"/>
                </a:solidFill>
                <a:latin typeface="Franklin Gothic Book" pitchFamily="34" charset="0"/>
                <a:ea typeface="Franklin Gothic Book" pitchFamily="34" charset="0"/>
                <a:cs typeface="Franklin Gothic Book" pitchFamily="34" charset="0"/>
              </a:rPr>
              <a:t>Crores</a:t>
            </a:r>
            <a:endParaRPr lang="en-US" sz="1600" i="1" dirty="0">
              <a:solidFill>
                <a:srgbClr val="7F7F7F"/>
              </a:solidFill>
              <a:latin typeface="Franklin Gothic Book" pitchFamily="34" charset="0"/>
              <a:ea typeface="Franklin Gothic Book" pitchFamily="34" charset="0"/>
              <a:cs typeface="Franklin Gothic Book" pitchFamily="34" charset="0"/>
            </a:endParaRPr>
          </a:p>
          <a:p>
            <a:pPr>
              <a:lnSpc>
                <a:spcPts val="1788"/>
              </a:lnSpc>
            </a:pPr>
            <a:endParaRPr lang="en-US" sz="1600" dirty="0">
              <a:solidFill>
                <a:srgbClr val="7F7F7F"/>
              </a:solidFill>
              <a:latin typeface="Franklin Gothic Book" pitchFamily="34" charset="0"/>
              <a:ea typeface="Franklin Gothic Book" pitchFamily="34" charset="0"/>
              <a:cs typeface="Franklin Gothic Book" pitchFamily="34" charset="0"/>
            </a:endParaRPr>
          </a:p>
        </p:txBody>
      </p:sp>
      <p:pic>
        <p:nvPicPr>
          <p:cNvPr id="6" name="Picture 5" descr="\\Mathew\MY DOCUMENTS\AMIT\nagtopo.jpg"/>
          <p:cNvPicPr/>
          <p:nvPr/>
        </p:nvPicPr>
        <p:blipFill>
          <a:blip r:embed="rId2" cstate="print"/>
          <a:srcRect l="2525" t="2505" r="2080" b="2922"/>
          <a:stretch>
            <a:fillRect/>
          </a:stretch>
        </p:blipFill>
        <p:spPr bwMode="auto">
          <a:xfrm>
            <a:off x="8839200" y="2285272"/>
            <a:ext cx="5181600" cy="365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3">
            <a:extLst>
              <a:ext uri="{FF2B5EF4-FFF2-40B4-BE49-F238E27FC236}">
                <a16:creationId xmlns:a16="http://schemas.microsoft.com/office/drawing/2014/main" id="{2944FCE5-E947-40AC-9D71-4F59FA49B015}"/>
              </a:ext>
            </a:extLst>
          </p:cNvPr>
          <p:cNvSpPr txBox="1">
            <a:spLocks noChangeArrowheads="1"/>
          </p:cNvSpPr>
          <p:nvPr/>
        </p:nvSpPr>
        <p:spPr bwMode="auto">
          <a:xfrm>
            <a:off x="257174" y="1488068"/>
            <a:ext cx="5302250" cy="5125506"/>
          </a:xfrm>
          <a:prstGeom prst="rect">
            <a:avLst/>
          </a:prstGeom>
          <a:noFill/>
          <a:ln w="9525">
            <a:noFill/>
            <a:miter lim="800000"/>
            <a:headEnd/>
            <a:tailEnd/>
          </a:ln>
        </p:spPr>
        <p:txBody>
          <a:bodyPr wrap="square" lIns="0" tIns="0" rIns="0" bIns="0">
            <a:spAutoFit/>
          </a:bodyPr>
          <a:lstStyle/>
          <a:p>
            <a:pPr algn="just">
              <a:lnSpc>
                <a:spcPct val="150000"/>
              </a:lnSpc>
            </a:pPr>
            <a:r>
              <a:rPr lang="en-US" sz="1600" b="1" dirty="0">
                <a:solidFill>
                  <a:srgbClr val="7F7F7F"/>
                </a:solidFill>
                <a:latin typeface="Franklin Gothic Book" pitchFamily="34" charset="0"/>
                <a:ea typeface="Franklin Gothic Book" pitchFamily="34" charset="0"/>
                <a:cs typeface="Franklin Gothic Book" pitchFamily="34" charset="0"/>
              </a:rPr>
              <a:t>Client Name: </a:t>
            </a:r>
            <a:r>
              <a:rPr lang="en-US" sz="1600" dirty="0">
                <a:solidFill>
                  <a:srgbClr val="7F7F7F"/>
                </a:solidFill>
                <a:latin typeface="Franklin Gothic Book" pitchFamily="34" charset="0"/>
                <a:ea typeface="Franklin Gothic Book" pitchFamily="34" charset="0"/>
                <a:cs typeface="Franklin Gothic Book" pitchFamily="34" charset="0"/>
              </a:rPr>
              <a:t>University  of Nagaland</a:t>
            </a:r>
            <a:r>
              <a:rPr lang="en-GB" sz="1600" dirty="0">
                <a:solidFill>
                  <a:srgbClr val="7F7F7F"/>
                </a:solidFill>
                <a:latin typeface="Franklin Gothic Book" pitchFamily="34" charset="0"/>
                <a:ea typeface="Franklin Gothic Book" pitchFamily="34" charset="0"/>
                <a:cs typeface="Franklin Gothic Book" pitchFamily="34" charset="0"/>
              </a:rPr>
              <a:t>.</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pPr>
            <a:r>
              <a:rPr lang="en-US" sz="1600" b="1" dirty="0">
                <a:solidFill>
                  <a:srgbClr val="7F7F7F"/>
                </a:solidFill>
                <a:latin typeface="Franklin Gothic Book" pitchFamily="34" charset="0"/>
                <a:ea typeface="Franklin Gothic Book" pitchFamily="34" charset="0"/>
                <a:cs typeface="Franklin Gothic Book" pitchFamily="34" charset="0"/>
              </a:rPr>
              <a:t>Services Provided:</a:t>
            </a:r>
            <a:endParaRPr lang="en-GB"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Master Planning</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Site Development,</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Architectural work and Development</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Structural engineering work</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Preliminary cost estimate</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Water supply and Water Treatment Plant </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Sanitation and Drainage and Effluent Disposal Treatment</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Internal &amp; External Electrical Works</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Air Conditioning and Ventilation (HVAC)</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Fire Fighting  and Landscaping</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endParaRPr lang="en-US" sz="1600" dirty="0">
              <a:solidFill>
                <a:schemeClr val="tx1">
                  <a:lumMod val="95000"/>
                  <a:lumOff val="5000"/>
                </a:schemeClr>
              </a:solidFill>
              <a:latin typeface="Franklin Gothic Book" pitchFamily="34" charset="0"/>
              <a:ea typeface="Franklin Gothic Book" pitchFamily="34" charset="0"/>
              <a:cs typeface="Franklin Gothic Book" pitchFamily="34" charset="0"/>
            </a:endParaRPr>
          </a:p>
          <a:p>
            <a:pPr algn="just">
              <a:lnSpc>
                <a:spcPct val="150000"/>
              </a:lnSpc>
              <a:buFontTx/>
              <a:buBlip>
                <a:blip r:embed="rId3"/>
              </a:buBlip>
            </a:pPr>
            <a:endParaRPr lang="en-US" sz="1600" dirty="0">
              <a:solidFill>
                <a:schemeClr val="tx1">
                  <a:lumMod val="95000"/>
                  <a:lumOff val="5000"/>
                </a:schemeClr>
              </a:solidFill>
              <a:latin typeface="Franklin Gothic Book" pitchFamily="34" charset="0"/>
              <a:ea typeface="Franklin Gothic Book" pitchFamily="34" charset="0"/>
              <a:cs typeface="Franklin Gothic Book" pitchFamily="34" charset="0"/>
            </a:endParaRPr>
          </a:p>
        </p:txBody>
      </p:sp>
      <p:sp>
        <p:nvSpPr>
          <p:cNvPr id="13" name="TextBox 3">
            <a:extLst>
              <a:ext uri="{FF2B5EF4-FFF2-40B4-BE49-F238E27FC236}">
                <a16:creationId xmlns:a16="http://schemas.microsoft.com/office/drawing/2014/main" id="{B219813B-A37B-4474-8CEB-DC4E375030F3}"/>
              </a:ext>
            </a:extLst>
          </p:cNvPr>
          <p:cNvSpPr txBox="1">
            <a:spLocks noChangeArrowheads="1"/>
          </p:cNvSpPr>
          <p:nvPr/>
        </p:nvSpPr>
        <p:spPr bwMode="auto">
          <a:xfrm>
            <a:off x="293687" y="5942872"/>
            <a:ext cx="8545513" cy="3278846"/>
          </a:xfrm>
          <a:prstGeom prst="rect">
            <a:avLst/>
          </a:prstGeom>
          <a:noFill/>
          <a:ln w="9525">
            <a:noFill/>
            <a:miter lim="800000"/>
            <a:headEnd/>
            <a:tailEnd/>
          </a:ln>
        </p:spPr>
        <p:txBody>
          <a:bodyPr wrap="square" lIns="0" tIns="0" rIns="0" bIns="0">
            <a:spAutoFit/>
          </a:bodyPr>
          <a:lstStyle/>
          <a:p>
            <a:pPr algn="just">
              <a:lnSpc>
                <a:spcPct val="150000"/>
              </a:lnSpc>
            </a:pPr>
            <a:r>
              <a:rPr lang="en-US" sz="1600" b="1" dirty="0">
                <a:solidFill>
                  <a:srgbClr val="7F7F7F"/>
                </a:solidFill>
                <a:latin typeface="Franklin Gothic Book" pitchFamily="34" charset="0"/>
                <a:ea typeface="Franklin Gothic Book" pitchFamily="34" charset="0"/>
                <a:cs typeface="Franklin Gothic Book" pitchFamily="34" charset="0"/>
              </a:rPr>
              <a:t>Key Features:</a:t>
            </a: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The objective of Nagaland University was to disseminate advance knowledge by providing institutional and research facilities to the students. </a:t>
            </a: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The University intended to execute the Master Planning, preliminary &amp; detail engineering design and associated consultancy work for setting up a full fledged academic institutional complex with Academic buildings, Administrative buildings, Housing, Hostels and all the necessary amenities as required for such complex along with all the internal and external infrastructure thereof.  </a:t>
            </a:r>
          </a:p>
          <a:p>
            <a:pPr algn="just">
              <a:lnSpc>
                <a:spcPct val="150000"/>
              </a:lnSpc>
              <a:buFontTx/>
              <a:buBlip>
                <a:blip r:embed="rId3"/>
              </a:buBlip>
            </a:pPr>
            <a:r>
              <a:rPr lang="en-GB" sz="1600" dirty="0">
                <a:solidFill>
                  <a:srgbClr val="7F7F7F"/>
                </a:solidFill>
                <a:latin typeface="Franklin Gothic Book" pitchFamily="34" charset="0"/>
                <a:ea typeface="Franklin Gothic Book" pitchFamily="34" charset="0"/>
                <a:cs typeface="Franklin Gothic Book" pitchFamily="34" charset="0"/>
              </a:rPr>
              <a:t>The site was a hilly terrain with approx. area of 802 acres. </a:t>
            </a: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pPr>
            <a:endParaRPr lang="en-US" sz="1600" dirty="0">
              <a:solidFill>
                <a:schemeClr val="tx1">
                  <a:lumMod val="95000"/>
                  <a:lumOff val="5000"/>
                </a:schemeClr>
              </a:solidFill>
              <a:latin typeface="Franklin Gothic Book" pitchFamily="34" charset="0"/>
              <a:ea typeface="Franklin Gothic Book" pitchFamily="34" charset="0"/>
              <a:cs typeface="Franklin Gothic Book" pitchFamily="34" charset="0"/>
            </a:endParaRPr>
          </a:p>
        </p:txBody>
      </p:sp>
      <p:sp>
        <p:nvSpPr>
          <p:cNvPr id="14" name="Rectangle 13">
            <a:extLst>
              <a:ext uri="{FF2B5EF4-FFF2-40B4-BE49-F238E27FC236}">
                <a16:creationId xmlns:a16="http://schemas.microsoft.com/office/drawing/2014/main" id="{CBFBE9A8-F615-4DCB-BD87-427C9FC6BC73}"/>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5" name="TextBox 14">
            <a:extLst>
              <a:ext uri="{FF2B5EF4-FFF2-40B4-BE49-F238E27FC236}">
                <a16:creationId xmlns:a16="http://schemas.microsoft.com/office/drawing/2014/main" id="{3885B013-A5AB-4A4F-909A-544FEF9E5917}"/>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1" name="Slide Number Placeholder 10">
            <a:extLst>
              <a:ext uri="{FF2B5EF4-FFF2-40B4-BE49-F238E27FC236}">
                <a16:creationId xmlns:a16="http://schemas.microsoft.com/office/drawing/2014/main" id="{303D812D-FC5A-46AB-B327-6B89EF102B0F}"/>
              </a:ext>
            </a:extLst>
          </p:cNvPr>
          <p:cNvSpPr txBox="1">
            <a:spLocks/>
          </p:cNvSpPr>
          <p:nvPr/>
        </p:nvSpPr>
        <p:spPr>
          <a:xfrm>
            <a:off x="13106400" y="8382000"/>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3D215C46-7DA2-4238-A8F5-07CDC90E1748}" type="slidenum">
              <a:rPr lang="en-US" smtClean="0"/>
              <a:pPr>
                <a:defRPr/>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4630400" cy="9144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rgbClr val="00B0F0"/>
              </a:solidFill>
            </a:endParaRPr>
          </a:p>
        </p:txBody>
      </p:sp>
      <p:sp>
        <p:nvSpPr>
          <p:cNvPr id="50183" name="TextBox 15"/>
          <p:cNvSpPr txBox="1">
            <a:spLocks noChangeArrowheads="1"/>
          </p:cNvSpPr>
          <p:nvPr/>
        </p:nvSpPr>
        <p:spPr bwMode="auto">
          <a:xfrm>
            <a:off x="24245" y="152400"/>
            <a:ext cx="10756900" cy="752724"/>
          </a:xfrm>
          <a:prstGeom prst="rect">
            <a:avLst/>
          </a:prstGeom>
          <a:noFill/>
          <a:ln w="9525">
            <a:noFill/>
            <a:miter lim="800000"/>
            <a:headEnd/>
            <a:tailEnd/>
          </a:ln>
        </p:spPr>
        <p:txBody>
          <a:bodyPr lIns="135845" tIns="67922" rIns="135845" bIns="67922">
            <a:spAutoFit/>
          </a:bodyPr>
          <a:lstStyle/>
          <a:p>
            <a:r>
              <a:rPr lang="en-US" sz="4000" b="1" dirty="0">
                <a:solidFill>
                  <a:schemeClr val="bg1"/>
                </a:solidFill>
                <a:latin typeface="Arial Black" panose="020B0A04020102020204" pitchFamily="34" charset="0"/>
                <a:ea typeface="Helvetica Neue UltraLight"/>
                <a:cs typeface="Helvetica Neue UltraLight"/>
              </a:rPr>
              <a:t>Index</a:t>
            </a:r>
          </a:p>
        </p:txBody>
      </p:sp>
      <p:sp>
        <p:nvSpPr>
          <p:cNvPr id="10" name="TextBox 9"/>
          <p:cNvSpPr txBox="1"/>
          <p:nvPr/>
        </p:nvSpPr>
        <p:spPr>
          <a:xfrm>
            <a:off x="2362200" y="1600200"/>
            <a:ext cx="184731" cy="507831"/>
          </a:xfrm>
          <a:prstGeom prst="rect">
            <a:avLst/>
          </a:prstGeom>
          <a:noFill/>
        </p:spPr>
        <p:txBody>
          <a:bodyPr wrap="none" rtlCol="0">
            <a:spAutoFit/>
          </a:bodyPr>
          <a:lstStyle/>
          <a:p>
            <a:endParaRPr lang="en-US" dirty="0"/>
          </a:p>
        </p:txBody>
      </p:sp>
      <p:sp>
        <p:nvSpPr>
          <p:cNvPr id="11" name="TextBox 10"/>
          <p:cNvSpPr txBox="1"/>
          <p:nvPr/>
        </p:nvSpPr>
        <p:spPr>
          <a:xfrm>
            <a:off x="152400" y="990600"/>
            <a:ext cx="6248401" cy="4829820"/>
          </a:xfrm>
          <a:prstGeom prst="rect">
            <a:avLst/>
          </a:prstGeom>
          <a:noFill/>
        </p:spPr>
        <p:txBody>
          <a:bodyPr wrap="none" lIns="0" tIns="0" rIns="0" bIns="0"/>
          <a:lstStyle/>
          <a:p>
            <a:pPr marL="363538" indent="-363538" defTabSz="1358524" fontAlgn="auto">
              <a:lnSpc>
                <a:spcPts val="2674"/>
              </a:lnSpc>
              <a:spcBef>
                <a:spcPts val="0"/>
              </a:spcBef>
              <a:spcAft>
                <a:spcPts val="0"/>
              </a:spcAft>
              <a:buClr>
                <a:schemeClr val="accent6"/>
              </a:buClr>
              <a:buFont typeface="Wingdings" pitchFamily="2" charset="2"/>
              <a:buChar char="v"/>
              <a:defRPr/>
            </a:pPr>
            <a:r>
              <a:rPr lang="en-US" sz="2400" dirty="0">
                <a:latin typeface="Arial Black" panose="020B0A04020102020204" pitchFamily="34" charset="0"/>
                <a:cs typeface="Franklin Gothic Book"/>
              </a:rPr>
              <a:t>Company Overview</a:t>
            </a:r>
            <a:r>
              <a:rPr kumimoji="1" lang="en-US" sz="2800" b="1" dirty="0">
                <a:latin typeface="Arial Black" panose="020B0A04020102020204" pitchFamily="34" charset="0"/>
              </a:rPr>
              <a:t> </a:t>
            </a:r>
          </a:p>
          <a:p>
            <a:pPr marL="363538" indent="-363538" defTabSz="1358524" fontAlgn="auto">
              <a:lnSpc>
                <a:spcPts val="2674"/>
              </a:lnSpc>
              <a:spcBef>
                <a:spcPts val="0"/>
              </a:spcBef>
              <a:spcAft>
                <a:spcPts val="0"/>
              </a:spcAft>
              <a:buClr>
                <a:schemeClr val="accent6"/>
              </a:buClr>
              <a:buFont typeface="Wingdings" pitchFamily="2" charset="2"/>
              <a:buChar char="v"/>
              <a:defRPr/>
            </a:pPr>
            <a:endParaRPr kumimoji="1" lang="en-US" sz="2800" b="1" dirty="0">
              <a:latin typeface="Arial Black" panose="020B0A04020102020204" pitchFamily="34" charset="0"/>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kumimoji="1" lang="en-US" sz="2400" dirty="0">
                <a:latin typeface="Arial Black" panose="020B0A04020102020204" pitchFamily="34" charset="0"/>
              </a:rPr>
              <a:t>Consultancy Services</a:t>
            </a:r>
          </a:p>
          <a:p>
            <a:pPr defTabSz="1358524" fontAlgn="auto">
              <a:lnSpc>
                <a:spcPts val="2674"/>
              </a:lnSpc>
              <a:spcBef>
                <a:spcPts val="0"/>
              </a:spcBef>
              <a:spcAft>
                <a:spcPts val="0"/>
              </a:spcAft>
              <a:buClr>
                <a:schemeClr val="accent6"/>
              </a:buClr>
              <a:defRPr/>
            </a:pPr>
            <a:r>
              <a:rPr kumimoji="1" lang="en-US" sz="2400" dirty="0">
                <a:latin typeface="Arial Black" panose="020B0A04020102020204" pitchFamily="34" charset="0"/>
              </a:rPr>
              <a:t> </a:t>
            </a:r>
            <a:endParaRPr lang="en-US" sz="2400" dirty="0">
              <a:latin typeface="Arial Black" panose="020B0A04020102020204" pitchFamily="34" charset="0"/>
              <a:cs typeface="Franklin Gothic Book"/>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lang="en-US" sz="2400" dirty="0">
                <a:latin typeface="Arial Black" panose="020B0A04020102020204" pitchFamily="34" charset="0"/>
                <a:cs typeface="Franklin Gothic Book"/>
              </a:rPr>
              <a:t>Key Institutional Projects</a:t>
            </a: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Arial Black" panose="020B0A04020102020204" pitchFamily="34" charset="0"/>
              <a:cs typeface="Franklin Gothic Book"/>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lang="en-US" sz="2400" dirty="0">
                <a:latin typeface="Arial Black" panose="020B0A04020102020204" pitchFamily="34" charset="0"/>
                <a:cs typeface="Franklin Gothic Book"/>
              </a:rPr>
              <a:t>Consultancy Services - Building Construction Sector</a:t>
            </a:r>
          </a:p>
          <a:p>
            <a:pPr defTabSz="1358524" fontAlgn="auto">
              <a:lnSpc>
                <a:spcPts val="2674"/>
              </a:lnSpc>
              <a:spcBef>
                <a:spcPts val="0"/>
              </a:spcBef>
              <a:spcAft>
                <a:spcPts val="0"/>
              </a:spcAft>
              <a:buClr>
                <a:schemeClr val="accent6"/>
              </a:buClr>
              <a:defRPr/>
            </a:pPr>
            <a:endParaRPr lang="en-US" sz="2400" dirty="0">
              <a:latin typeface="Arial Black" panose="020B0A04020102020204" pitchFamily="34" charset="0"/>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kumimoji="1" lang="en-US" sz="2400" dirty="0">
                <a:latin typeface="Arial Black" panose="020B0A04020102020204" pitchFamily="34" charset="0"/>
              </a:rPr>
              <a:t>Consultancy Services – Hospital and Healthcare Projects</a:t>
            </a:r>
          </a:p>
          <a:p>
            <a:pPr marL="363538" indent="-363538" defTabSz="1358524" fontAlgn="auto">
              <a:lnSpc>
                <a:spcPts val="2674"/>
              </a:lnSpc>
              <a:spcBef>
                <a:spcPts val="0"/>
              </a:spcBef>
              <a:spcAft>
                <a:spcPts val="0"/>
              </a:spcAft>
              <a:buClr>
                <a:schemeClr val="accent6"/>
              </a:buClr>
              <a:buFont typeface="Wingdings" pitchFamily="2" charset="2"/>
              <a:buChar char="v"/>
              <a:defRPr/>
            </a:pPr>
            <a:endParaRPr kumimoji="1" lang="en-US" sz="2400" dirty="0">
              <a:latin typeface="Arial Black" panose="020B0A04020102020204" pitchFamily="34" charset="0"/>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kumimoji="1" lang="en-US" sz="2400" dirty="0">
                <a:latin typeface="Arial Black" panose="020B0A04020102020204" pitchFamily="34" charset="0"/>
                <a:sym typeface="+mn-ea"/>
              </a:rPr>
              <a:t>Consultancy Services – Hotels and Resorts</a:t>
            </a:r>
          </a:p>
          <a:p>
            <a:pPr defTabSz="1358524" fontAlgn="auto">
              <a:lnSpc>
                <a:spcPts val="2674"/>
              </a:lnSpc>
              <a:spcBef>
                <a:spcPts val="0"/>
              </a:spcBef>
              <a:spcAft>
                <a:spcPts val="0"/>
              </a:spcAft>
              <a:buClr>
                <a:schemeClr val="accent6"/>
              </a:buClr>
              <a:defRPr/>
            </a:pPr>
            <a:endParaRPr kumimoji="1" lang="en-US" sz="2400" dirty="0">
              <a:latin typeface="Arial Black" panose="020B0A04020102020204" pitchFamily="34" charset="0"/>
              <a:sym typeface="+mn-ea"/>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kumimoji="1" lang="en-US" sz="2400" dirty="0">
                <a:latin typeface="Arial Black" panose="020B0A04020102020204" pitchFamily="34" charset="0"/>
                <a:sym typeface="+mn-ea"/>
              </a:rPr>
              <a:t>Consultancy Services – SEZ, Industrial Parks, IT Parks, Business/Exhibition Centers</a:t>
            </a:r>
          </a:p>
          <a:p>
            <a:pPr marL="363538" indent="-363538" defTabSz="1358524" fontAlgn="auto">
              <a:lnSpc>
                <a:spcPts val="2674"/>
              </a:lnSpc>
              <a:spcBef>
                <a:spcPts val="0"/>
              </a:spcBef>
              <a:spcAft>
                <a:spcPts val="0"/>
              </a:spcAft>
              <a:buClr>
                <a:schemeClr val="accent6"/>
              </a:buClr>
              <a:buFont typeface="Wingdings" pitchFamily="2" charset="2"/>
              <a:buChar char="v"/>
              <a:defRPr/>
            </a:pPr>
            <a:endParaRPr kumimoji="1" lang="en-US" sz="2400" dirty="0">
              <a:latin typeface="Arial Black" panose="020B0A04020102020204" pitchFamily="34" charset="0"/>
              <a:sym typeface="+mn-ea"/>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lang="en-US" sz="2400" dirty="0">
                <a:latin typeface="Arial Black" panose="020B0A04020102020204" pitchFamily="34" charset="0"/>
              </a:rPr>
              <a:t>Consultancy Services – Urban Engineering &amp; Development RUIDP</a:t>
            </a: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Arial Black" panose="020B0A04020102020204" pitchFamily="34" charset="0"/>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lang="en-US" sz="2400" dirty="0">
                <a:latin typeface="Arial Black" panose="020B0A04020102020204" pitchFamily="34" charset="0"/>
              </a:rPr>
              <a:t>Consultancy Services – Transport Sector</a:t>
            </a: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Arial Black" panose="020B0A04020102020204" pitchFamily="34" charset="0"/>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lang="en-US" sz="2400" dirty="0">
                <a:latin typeface="Arial Black" panose="020B0A04020102020204" pitchFamily="34" charset="0"/>
              </a:rPr>
              <a:t>Consultancy Services – Industrial Projects</a:t>
            </a: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Arial Black" panose="020B0A04020102020204" pitchFamily="34" charset="0"/>
              <a:ea typeface="Helvetica Neue Light"/>
              <a:cs typeface="Helvetica Neue Light"/>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lang="en-US" sz="2400" dirty="0">
                <a:latin typeface="Arial Black" panose="020B0A04020102020204" pitchFamily="34" charset="0"/>
                <a:ea typeface="Helvetica Neue Light"/>
                <a:cs typeface="Helvetica Neue Light"/>
              </a:rPr>
              <a:t>Key Clients</a:t>
            </a: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Arial Black" panose="020B0A04020102020204" pitchFamily="34" charset="0"/>
              <a:ea typeface="Helvetica Neue Light"/>
              <a:cs typeface="Helvetica Neue Light"/>
            </a:endParaRPr>
          </a:p>
          <a:p>
            <a:pPr marL="363538" indent="-363538" defTabSz="1358524" fontAlgn="auto">
              <a:lnSpc>
                <a:spcPts val="2674"/>
              </a:lnSpc>
              <a:spcBef>
                <a:spcPts val="0"/>
              </a:spcBef>
              <a:spcAft>
                <a:spcPts val="0"/>
              </a:spcAft>
              <a:buClr>
                <a:schemeClr val="accent6"/>
              </a:buClr>
              <a:buFont typeface="Wingdings" pitchFamily="2" charset="2"/>
              <a:buChar char="v"/>
              <a:defRPr/>
            </a:pPr>
            <a:r>
              <a:rPr lang="en-US" sz="2400" dirty="0">
                <a:latin typeface="Arial Black" panose="020B0A04020102020204" pitchFamily="34" charset="0"/>
                <a:ea typeface="Helvetica Neue Light"/>
                <a:cs typeface="Helvetica Neue Light"/>
              </a:rPr>
              <a:t>Contact</a:t>
            </a: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Helvetica Neue Light"/>
              <a:ea typeface="Helvetica Neue Light"/>
              <a:cs typeface="Helvetica Neue Light"/>
            </a:endParaRP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Franklin Gothic Book" pitchFamily="34" charset="0"/>
            </a:endParaRP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Franklin Gothic Book" pitchFamily="34" charset="0"/>
            </a:endParaRP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Franklin Gothic Book" pitchFamily="34" charset="0"/>
            </a:endParaRP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latin typeface="Franklin Gothic Book" pitchFamily="34" charset="0"/>
            </a:endParaRPr>
          </a:p>
          <a:p>
            <a:pPr marL="363538" indent="-363538" defTabSz="1358524" fontAlgn="auto">
              <a:lnSpc>
                <a:spcPts val="2674"/>
              </a:lnSpc>
              <a:spcBef>
                <a:spcPts val="0"/>
              </a:spcBef>
              <a:spcAft>
                <a:spcPts val="0"/>
              </a:spcAft>
              <a:buClr>
                <a:schemeClr val="accent6"/>
              </a:buClr>
              <a:buFont typeface="Wingdings" pitchFamily="2" charset="2"/>
              <a:buChar char="v"/>
              <a:defRPr/>
            </a:pPr>
            <a:endParaRPr kumimoji="1" lang="en-US" sz="2400" dirty="0">
              <a:latin typeface="Franklin Gothic Book" pitchFamily="34" charset="0"/>
              <a:sym typeface="+mn-ea"/>
            </a:endParaRPr>
          </a:p>
          <a:p>
            <a:pPr defTabSz="1358524" fontAlgn="auto">
              <a:lnSpc>
                <a:spcPts val="2674"/>
              </a:lnSpc>
              <a:spcBef>
                <a:spcPts val="0"/>
              </a:spcBef>
              <a:spcAft>
                <a:spcPts val="0"/>
              </a:spcAft>
              <a:buClr>
                <a:schemeClr val="accent6"/>
              </a:buClr>
              <a:defRPr/>
            </a:pPr>
            <a:endParaRPr lang="en-US" sz="2400" dirty="0">
              <a:solidFill>
                <a:schemeClr val="tx1">
                  <a:lumMod val="75000"/>
                  <a:lumOff val="25000"/>
                </a:schemeClr>
              </a:solidFill>
              <a:latin typeface="Franklin Gothic Book"/>
              <a:cs typeface="Franklin Gothic Book"/>
            </a:endParaRP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solidFill>
                <a:schemeClr val="tx1">
                  <a:lumMod val="75000"/>
                  <a:lumOff val="25000"/>
                </a:schemeClr>
              </a:solidFill>
              <a:latin typeface="Franklin Gothic Book"/>
              <a:cs typeface="Franklin Gothic Book"/>
            </a:endParaRPr>
          </a:p>
          <a:p>
            <a:pPr marL="363538" indent="-363538" defTabSz="1358524" fontAlgn="auto">
              <a:lnSpc>
                <a:spcPts val="2674"/>
              </a:lnSpc>
              <a:spcBef>
                <a:spcPts val="0"/>
              </a:spcBef>
              <a:spcAft>
                <a:spcPts val="0"/>
              </a:spcAft>
              <a:buClr>
                <a:schemeClr val="accent6"/>
              </a:buClr>
              <a:buFont typeface="Wingdings" pitchFamily="2" charset="2"/>
              <a:buChar char="v"/>
              <a:defRPr/>
            </a:pPr>
            <a:endParaRPr lang="en-US" sz="2400" dirty="0">
              <a:solidFill>
                <a:schemeClr val="tx1">
                  <a:lumMod val="75000"/>
                  <a:lumOff val="25000"/>
                </a:schemeClr>
              </a:solidFill>
              <a:latin typeface="Franklin Gothic Book"/>
              <a:cs typeface="Franklin Gothic Book"/>
            </a:endParaRPr>
          </a:p>
          <a:p>
            <a:pPr defTabSz="1358524" fontAlgn="auto">
              <a:lnSpc>
                <a:spcPts val="2674"/>
              </a:lnSpc>
              <a:spcBef>
                <a:spcPts val="0"/>
              </a:spcBef>
              <a:spcAft>
                <a:spcPts val="0"/>
              </a:spcAft>
              <a:buClr>
                <a:schemeClr val="accent6"/>
              </a:buClr>
              <a:defRPr/>
            </a:pPr>
            <a:endParaRPr lang="en-US" sz="2400" dirty="0">
              <a:solidFill>
                <a:schemeClr val="tx1">
                  <a:lumMod val="75000"/>
                  <a:lumOff val="25000"/>
                </a:schemeClr>
              </a:solidFill>
              <a:latin typeface="Franklin Gothic Book"/>
              <a:cs typeface="Franklin Gothic Book"/>
            </a:endParaRPr>
          </a:p>
          <a:p>
            <a:pPr defTabSz="1358524" fontAlgn="auto">
              <a:lnSpc>
                <a:spcPts val="2854"/>
              </a:lnSpc>
              <a:spcBef>
                <a:spcPts val="0"/>
              </a:spcBef>
              <a:spcAft>
                <a:spcPts val="0"/>
              </a:spcAft>
              <a:buClr>
                <a:schemeClr val="accent6"/>
              </a:buClr>
              <a:defRPr/>
            </a:pPr>
            <a:endParaRPr lang="en-US" sz="2400" dirty="0">
              <a:solidFill>
                <a:schemeClr val="tx1">
                  <a:lumMod val="75000"/>
                  <a:lumOff val="25000"/>
                </a:schemeClr>
              </a:solidFill>
              <a:latin typeface="Myriad Pro"/>
              <a:cs typeface="Myriad Pro"/>
            </a:endParaRPr>
          </a:p>
          <a:p>
            <a:pPr defTabSz="1358524" fontAlgn="auto">
              <a:lnSpc>
                <a:spcPts val="2857"/>
              </a:lnSpc>
              <a:spcBef>
                <a:spcPts val="0"/>
              </a:spcBef>
              <a:spcAft>
                <a:spcPts val="0"/>
              </a:spcAft>
              <a:buClr>
                <a:schemeClr val="accent6"/>
              </a:buClr>
              <a:defRPr/>
            </a:pPr>
            <a:r>
              <a:rPr lang="en-US" sz="2400" dirty="0">
                <a:solidFill>
                  <a:schemeClr val="tx1">
                    <a:lumMod val="75000"/>
                    <a:lumOff val="25000"/>
                  </a:schemeClr>
                </a:solidFill>
                <a:latin typeface="Myriad Pro"/>
                <a:cs typeface="Myriad Pro"/>
              </a:rPr>
              <a:t> </a:t>
            </a:r>
          </a:p>
        </p:txBody>
      </p:sp>
      <p:sp>
        <p:nvSpPr>
          <p:cNvPr id="9" name="Rectangle 8">
            <a:extLst>
              <a:ext uri="{FF2B5EF4-FFF2-40B4-BE49-F238E27FC236}">
                <a16:creationId xmlns:a16="http://schemas.microsoft.com/office/drawing/2014/main" id="{2CC11E30-CF3E-4259-BADF-A2877F5E75A1}"/>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2" name="TextBox 11">
            <a:extLst>
              <a:ext uri="{FF2B5EF4-FFF2-40B4-BE49-F238E27FC236}">
                <a16:creationId xmlns:a16="http://schemas.microsoft.com/office/drawing/2014/main" id="{2577E9ED-2178-468B-BA18-873BD2A9716C}"/>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extLst>
      <p:ext uri="{BB962C8B-B14F-4D97-AF65-F5344CB8AC3E}">
        <p14:creationId xmlns:p14="http://schemas.microsoft.com/office/powerpoint/2010/main" val="1825415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148"/>
          <p:cNvGraphicFramePr>
            <a:graphicFrameLocks noGrp="1"/>
          </p:cNvGraphicFramePr>
          <p:nvPr/>
        </p:nvGraphicFramePr>
        <p:xfrm>
          <a:off x="228600" y="1634277"/>
          <a:ext cx="9220200" cy="6671524"/>
        </p:xfrm>
        <a:graphic>
          <a:graphicData uri="http://schemas.openxmlformats.org/drawingml/2006/table">
            <a:tbl>
              <a:tblPr/>
              <a:tblGrid>
                <a:gridCol w="9220200">
                  <a:extLst>
                    <a:ext uri="{9D8B030D-6E8A-4147-A177-3AD203B41FA5}">
                      <a16:colId xmlns:a16="http://schemas.microsoft.com/office/drawing/2014/main" val="20000"/>
                    </a:ext>
                  </a:extLst>
                </a:gridCol>
              </a:tblGrid>
              <a:tr h="4011714">
                <a:tc>
                  <a:txBody>
                    <a:bodyPr/>
                    <a:lstStyle/>
                    <a:p>
                      <a:pPr marL="0" marR="0" lvl="0" indent="-228600" algn="just" defTabSz="914400" rtl="0" eaLnBrk="1" fontAlgn="b" latinLnBrk="0" hangingPunct="1">
                        <a:lnSpc>
                          <a:spcPct val="150000"/>
                        </a:lnSpc>
                        <a:spcBef>
                          <a:spcPts val="0"/>
                        </a:spcBef>
                        <a:spcAft>
                          <a:spcPts val="0"/>
                        </a:spcAft>
                        <a:buClrTx/>
                        <a:buSzTx/>
                        <a:buFont typeface="Wingdings" pitchFamily="2" charset="2"/>
                        <a:buChar char="§"/>
                        <a:tabLst/>
                      </a:pPr>
                      <a:r>
                        <a:rPr kumimoji="0" lang="en-GB" sz="2000" b="1" i="0" u="none" strike="noStrike" cap="none" normalizeH="0" baseline="0" dirty="0">
                          <a:ln>
                            <a:noFill/>
                          </a:ln>
                          <a:solidFill>
                            <a:srgbClr val="CC3300"/>
                          </a:solidFill>
                          <a:effectLst/>
                          <a:latin typeface="Times New Roman" pitchFamily="18" charset="0"/>
                        </a:rPr>
                        <a:t>Infrastructure comprising of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Academic Building</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Boys Hostel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Library,</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Faculty Guest House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VIP Guest House</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Vice Chancellor Residence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Registrar Residence</a:t>
                      </a:r>
                    </a:p>
                  </a:txBody>
                  <a:tcPr marL="365760" marR="274320" marT="60952" marB="60952"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59810">
                <a:tc>
                  <a:txBody>
                    <a:bodyPr/>
                    <a:lstStyle/>
                    <a:p>
                      <a:pPr marL="228600" marR="0" lvl="0" indent="-228600" algn="just" defTabSz="914400" rtl="0" eaLnBrk="1" fontAlgn="b" latinLnBrk="0" hangingPunct="1">
                        <a:lnSpc>
                          <a:spcPct val="100000"/>
                        </a:lnSpc>
                        <a:spcBef>
                          <a:spcPts val="0"/>
                        </a:spcBef>
                        <a:spcAft>
                          <a:spcPts val="0"/>
                        </a:spcAft>
                        <a:buClrTx/>
                        <a:buSzTx/>
                        <a:buFont typeface="Wingdings" pitchFamily="2" charset="2"/>
                        <a:buNone/>
                        <a:tabLst/>
                        <a:defRPr/>
                      </a:pPr>
                      <a:endParaRPr kumimoji="0" lang="en-GB" sz="700" b="0" i="0" u="none" strike="noStrike" kern="1200" cap="none" normalizeH="0" baseline="0" dirty="0">
                        <a:ln>
                          <a:noFill/>
                        </a:ln>
                        <a:solidFill>
                          <a:schemeClr val="tx1"/>
                        </a:solidFill>
                        <a:effectLst/>
                        <a:latin typeface="Times New Roman" pitchFamily="18" charset="0"/>
                        <a:ea typeface="+mn-ea"/>
                        <a:cs typeface="+mn-cs"/>
                      </a:endParaRPr>
                    </a:p>
                    <a:p>
                      <a:pPr marL="0" marR="0" lvl="0" indent="-228600" algn="just" defTabSz="914400" rtl="0" eaLnBrk="1" fontAlgn="b" latinLnBrk="0" hangingPunct="1">
                        <a:lnSpc>
                          <a:spcPct val="150000"/>
                        </a:lnSpc>
                        <a:spcBef>
                          <a:spcPts val="0"/>
                        </a:spcBef>
                        <a:spcAft>
                          <a:spcPts val="0"/>
                        </a:spcAft>
                        <a:buClrTx/>
                        <a:buSzTx/>
                        <a:buFont typeface="Wingdings" pitchFamily="2" charset="2"/>
                        <a:buChar char="§"/>
                        <a:tabLst/>
                      </a:pPr>
                      <a:r>
                        <a:rPr kumimoji="0" lang="en-GB" sz="2000" b="1" i="0" u="none" strike="noStrike" cap="none" normalizeH="0" baseline="0" dirty="0">
                          <a:ln>
                            <a:noFill/>
                          </a:ln>
                          <a:solidFill>
                            <a:schemeClr val="tx1"/>
                          </a:solidFill>
                          <a:effectLst/>
                          <a:latin typeface="Times New Roman" pitchFamily="18" charset="0"/>
                        </a:rPr>
                        <a:t>Consultancy services provided:</a:t>
                      </a:r>
                    </a:p>
                    <a:p>
                      <a:pPr marL="0" marR="0" lvl="0" indent="-228600" algn="just" defTabSz="914400" rtl="0" eaLnBrk="1" fontAlgn="b" latinLnBrk="0" hangingPunct="1">
                        <a:lnSpc>
                          <a:spcPct val="150000"/>
                        </a:lnSpc>
                        <a:spcBef>
                          <a:spcPts val="0"/>
                        </a:spcBef>
                        <a:spcAft>
                          <a:spcPts val="0"/>
                        </a:spcAft>
                        <a:buClrTx/>
                        <a:buSzTx/>
                        <a:buFont typeface="Wingdings" pitchFamily="2" charset="2"/>
                        <a:buNone/>
                        <a:tabLst/>
                      </a:pPr>
                      <a:r>
                        <a:rPr kumimoji="0" lang="en-GB" sz="1900" b="1" i="0" u="none" strike="noStrike" cap="none" normalizeH="0" baseline="0" dirty="0">
                          <a:ln>
                            <a:noFill/>
                          </a:ln>
                          <a:solidFill>
                            <a:schemeClr val="tx1"/>
                          </a:solidFill>
                          <a:effectLst/>
                          <a:latin typeface="Times New Roman" pitchFamily="18" charset="0"/>
                        </a:rPr>
                        <a:t>Feasibility Studies, EIA / R&amp;R Studies, Master Planning, Architectural Planning, Structural Design, Utility Design, Landscape, Detailed Drawings &amp; Costing, Tender Processing and Bid Evaluation, Project Co-ordination &amp; Management, Quality Audits, Contract Administration</a:t>
                      </a:r>
                      <a:endParaRPr kumimoji="0" lang="en-GB" sz="300" b="0" i="0" u="none" strike="noStrike" kern="1200" cap="none" normalizeH="0" baseline="0" dirty="0">
                        <a:ln>
                          <a:noFill/>
                        </a:ln>
                        <a:solidFill>
                          <a:schemeClr val="tx1"/>
                        </a:solidFill>
                        <a:effectLst/>
                        <a:latin typeface="Times New Roman" pitchFamily="18" charset="0"/>
                        <a:ea typeface="+mn-ea"/>
                        <a:cs typeface="+mn-cs"/>
                      </a:endParaRPr>
                    </a:p>
                  </a:txBody>
                  <a:tcPr marL="365760" marR="274320" marT="60952" marB="60952"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pic>
        <p:nvPicPr>
          <p:cNvPr id="9" name="Picture 2"/>
          <p:cNvPicPr>
            <a:picLocks noChangeAspect="1" noChangeArrowheads="1"/>
          </p:cNvPicPr>
          <p:nvPr/>
        </p:nvPicPr>
        <p:blipFill>
          <a:blip r:embed="rId2" cstate="print"/>
          <a:srcRect/>
          <a:stretch>
            <a:fillRect/>
          </a:stretch>
        </p:blipFill>
        <p:spPr bwMode="auto">
          <a:xfrm>
            <a:off x="10286999" y="1600200"/>
            <a:ext cx="3592467" cy="2362200"/>
          </a:xfrm>
          <a:prstGeom prst="rect">
            <a:avLst/>
          </a:prstGeom>
          <a:noFill/>
          <a:ln w="9525">
            <a:noFill/>
            <a:miter lim="800000"/>
            <a:headEnd/>
            <a:tailEnd/>
          </a:ln>
        </p:spPr>
      </p:pic>
      <p:pic>
        <p:nvPicPr>
          <p:cNvPr id="10" name="Picture 7" descr="C:\Users\ROHIT\Desktop\FROM MANISH\12042011(005).jpg"/>
          <p:cNvPicPr>
            <a:picLocks noChangeAspect="1" noChangeArrowheads="1"/>
          </p:cNvPicPr>
          <p:nvPr/>
        </p:nvPicPr>
        <p:blipFill>
          <a:blip r:embed="rId3" cstate="print"/>
          <a:srcRect/>
          <a:stretch>
            <a:fillRect/>
          </a:stretch>
        </p:blipFill>
        <p:spPr bwMode="auto">
          <a:xfrm>
            <a:off x="10286999" y="4038600"/>
            <a:ext cx="3657600" cy="1905000"/>
          </a:xfrm>
          <a:prstGeom prst="rect">
            <a:avLst/>
          </a:prstGeom>
          <a:noFill/>
        </p:spPr>
      </p:pic>
      <p:pic>
        <p:nvPicPr>
          <p:cNvPr id="11" name="Picture 2" descr="C:\Users\ROHIT\Desktop\FROM AMIT\stadium\DSC_0158.jpg"/>
          <p:cNvPicPr>
            <a:picLocks noChangeAspect="1" noChangeArrowheads="1"/>
          </p:cNvPicPr>
          <p:nvPr/>
        </p:nvPicPr>
        <p:blipFill>
          <a:blip r:embed="rId4" cstate="print"/>
          <a:srcRect/>
          <a:stretch>
            <a:fillRect/>
          </a:stretch>
        </p:blipFill>
        <p:spPr bwMode="auto">
          <a:xfrm>
            <a:off x="12174489" y="6096000"/>
            <a:ext cx="1998711" cy="1752600"/>
          </a:xfrm>
          <a:prstGeom prst="rect">
            <a:avLst/>
          </a:prstGeom>
          <a:noFill/>
        </p:spPr>
      </p:pic>
      <p:pic>
        <p:nvPicPr>
          <p:cNvPr id="12" name="Picture 4" descr="C:\Users\ROHIT\Desktop\FROM AMIT\stadium\DSC_0022.jpg"/>
          <p:cNvPicPr>
            <a:picLocks noChangeAspect="1" noChangeArrowheads="1"/>
          </p:cNvPicPr>
          <p:nvPr/>
        </p:nvPicPr>
        <p:blipFill>
          <a:blip r:embed="rId5" cstate="print"/>
          <a:srcRect/>
          <a:stretch>
            <a:fillRect/>
          </a:stretch>
        </p:blipFill>
        <p:spPr bwMode="auto">
          <a:xfrm>
            <a:off x="10134600" y="6096000"/>
            <a:ext cx="1981200" cy="1752600"/>
          </a:xfrm>
          <a:prstGeom prst="rect">
            <a:avLst/>
          </a:prstGeom>
          <a:noFill/>
        </p:spPr>
      </p:pic>
      <p:sp>
        <p:nvSpPr>
          <p:cNvPr id="13"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20</a:t>
            </a:fld>
            <a:endParaRPr lang="en-US" dirty="0"/>
          </a:p>
        </p:txBody>
      </p:sp>
      <p:sp>
        <p:nvSpPr>
          <p:cNvPr id="16" name="Rectangle 15">
            <a:extLst>
              <a:ext uri="{FF2B5EF4-FFF2-40B4-BE49-F238E27FC236}">
                <a16:creationId xmlns:a16="http://schemas.microsoft.com/office/drawing/2014/main" id="{D32B1088-6EC8-45F5-B535-83C52C1260F1}"/>
              </a:ext>
            </a:extLst>
          </p:cNvPr>
          <p:cNvSpPr/>
          <p:nvPr/>
        </p:nvSpPr>
        <p:spPr>
          <a:xfrm>
            <a:off x="0" y="0"/>
            <a:ext cx="14630400" cy="11430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lvl="0" defTabSz="1358356">
              <a:lnSpc>
                <a:spcPts val="3325"/>
              </a:lnSpc>
              <a:spcBef>
                <a:spcPts val="200"/>
              </a:spcBef>
              <a:buClr>
                <a:schemeClr val="tx1"/>
              </a:buClr>
              <a:defRPr/>
            </a:pPr>
            <a:r>
              <a:rPr lang="en-US" sz="4400" b="1" dirty="0">
                <a:solidFill>
                  <a:schemeClr val="bg1"/>
                </a:solidFill>
                <a:latin typeface="Franklin Gothic Book" pitchFamily="34" charset="0"/>
              </a:rPr>
              <a:t>ALOK PUBLIC SCHOOL</a:t>
            </a:r>
          </a:p>
          <a:p>
            <a:pPr lvl="0" defTabSz="1358356">
              <a:lnSpc>
                <a:spcPts val="3325"/>
              </a:lnSpc>
              <a:spcBef>
                <a:spcPts val="200"/>
              </a:spcBef>
              <a:buClr>
                <a:schemeClr val="tx1"/>
              </a:buClr>
              <a:defRPr/>
            </a:pPr>
            <a:r>
              <a:rPr lang="en-US" sz="2800" i="1" dirty="0">
                <a:solidFill>
                  <a:schemeClr val="bg1"/>
                </a:solidFill>
                <a:latin typeface="Franklin Gothic Book" pitchFamily="34" charset="0"/>
                <a:ea typeface="Helvetica Neue Light"/>
                <a:cs typeface="Helvetica Neue Light"/>
              </a:rPr>
              <a:t>AT VILLAGE SAYLI, SILVASSA, DNH.</a:t>
            </a:r>
            <a:endParaRPr lang="en-IN" sz="2800" i="1" dirty="0">
              <a:solidFill>
                <a:schemeClr val="bg1"/>
              </a:solidFill>
              <a:latin typeface="Franklin Gothic Book" pitchFamily="34" charset="0"/>
              <a:ea typeface="Helvetica Neue Light"/>
              <a:cs typeface="Helvetica Neue Light"/>
            </a:endParaRPr>
          </a:p>
        </p:txBody>
      </p:sp>
      <p:sp>
        <p:nvSpPr>
          <p:cNvPr id="17" name="Rectangle 16">
            <a:extLst>
              <a:ext uri="{FF2B5EF4-FFF2-40B4-BE49-F238E27FC236}">
                <a16:creationId xmlns:a16="http://schemas.microsoft.com/office/drawing/2014/main" id="{BF5C1ECC-AA8A-4481-9FA2-6EBD92B6AB1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8" name="TextBox 17">
            <a:extLst>
              <a:ext uri="{FF2B5EF4-FFF2-40B4-BE49-F238E27FC236}">
                <a16:creationId xmlns:a16="http://schemas.microsoft.com/office/drawing/2014/main" id="{FA0FEFE8-F6A9-419A-9B89-88E3D2FB3D29}"/>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148"/>
          <p:cNvGraphicFramePr>
            <a:graphicFrameLocks noGrp="1"/>
          </p:cNvGraphicFramePr>
          <p:nvPr/>
        </p:nvGraphicFramePr>
        <p:xfrm>
          <a:off x="228600" y="1706766"/>
          <a:ext cx="9220200" cy="6580847"/>
        </p:xfrm>
        <a:graphic>
          <a:graphicData uri="http://schemas.openxmlformats.org/drawingml/2006/table">
            <a:tbl>
              <a:tblPr/>
              <a:tblGrid>
                <a:gridCol w="9220200">
                  <a:extLst>
                    <a:ext uri="{9D8B030D-6E8A-4147-A177-3AD203B41FA5}">
                      <a16:colId xmlns:a16="http://schemas.microsoft.com/office/drawing/2014/main" val="20000"/>
                    </a:ext>
                  </a:extLst>
                </a:gridCol>
              </a:tblGrid>
              <a:tr h="3848507">
                <a:tc>
                  <a:txBody>
                    <a:bodyPr/>
                    <a:lstStyle/>
                    <a:p>
                      <a:pPr marL="0" marR="0" lvl="0" indent="-228600" algn="just" defTabSz="914400" rtl="0" eaLnBrk="1" fontAlgn="b" latinLnBrk="0" hangingPunct="1">
                        <a:lnSpc>
                          <a:spcPct val="150000"/>
                        </a:lnSpc>
                        <a:spcBef>
                          <a:spcPts val="0"/>
                        </a:spcBef>
                        <a:spcAft>
                          <a:spcPts val="0"/>
                        </a:spcAft>
                        <a:buClrTx/>
                        <a:buSzTx/>
                        <a:buFont typeface="Wingdings" pitchFamily="2" charset="2"/>
                        <a:buChar char="§"/>
                        <a:tabLst/>
                      </a:pPr>
                      <a:r>
                        <a:rPr kumimoji="0" lang="en-GB" sz="2000" b="1" i="0" u="none" strike="noStrike" cap="none" normalizeH="0" baseline="0" dirty="0">
                          <a:ln>
                            <a:noFill/>
                          </a:ln>
                          <a:solidFill>
                            <a:srgbClr val="CC3300"/>
                          </a:solidFill>
                          <a:effectLst/>
                          <a:latin typeface="Times New Roman" pitchFamily="18" charset="0"/>
                        </a:rPr>
                        <a:t>Infrastructure comprising of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Academic Building</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Boys Hostel,</a:t>
                      </a:r>
                      <a:r>
                        <a:rPr lang="en-US" sz="2000" b="1" baseline="0" dirty="0">
                          <a:solidFill>
                            <a:srgbClr val="0070C0"/>
                          </a:solidFill>
                          <a:latin typeface="Franklin Gothic Book" pitchFamily="34" charset="0"/>
                          <a:ea typeface="Franklin Gothic Book" pitchFamily="34" charset="0"/>
                          <a:cs typeface="Franklin Gothic Book" pitchFamily="34" charset="0"/>
                        </a:rPr>
                        <a:t> Girls Hostel,</a:t>
                      </a:r>
                      <a:endParaRPr lang="en-US" sz="2000" b="1" dirty="0">
                        <a:solidFill>
                          <a:srgbClr val="0070C0"/>
                        </a:solidFill>
                        <a:latin typeface="Franklin Gothic Book" pitchFamily="34" charset="0"/>
                        <a:ea typeface="Franklin Gothic Book" pitchFamily="34" charset="0"/>
                        <a:cs typeface="Franklin Gothic Book" pitchFamily="34" charset="0"/>
                      </a:endParaRP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Library, Laboratories</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Auditorium,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Staff Housing </a:t>
                      </a:r>
                    </a:p>
                    <a:p>
                      <a:pPr marL="274320">
                        <a:lnSpc>
                          <a:spcPct val="150000"/>
                        </a:lnSpc>
                        <a:buFont typeface="Wingdings" pitchFamily="2" charset="2"/>
                        <a:buChar char="v"/>
                      </a:pPr>
                      <a:r>
                        <a:rPr lang="en-US" sz="2000" b="1" dirty="0">
                          <a:solidFill>
                            <a:srgbClr val="0070C0"/>
                          </a:solidFill>
                          <a:latin typeface="Franklin Gothic Book" pitchFamily="34" charset="0"/>
                          <a:ea typeface="Franklin Gothic Book" pitchFamily="34" charset="0"/>
                          <a:cs typeface="Franklin Gothic Book" pitchFamily="34" charset="0"/>
                        </a:rPr>
                        <a:t>    Market, Post Office, Bank and</a:t>
                      </a:r>
                    </a:p>
                    <a:p>
                      <a:pPr marL="274320">
                        <a:lnSpc>
                          <a:spcPct val="150000"/>
                        </a:lnSpc>
                        <a:buFont typeface="Wingdings" pitchFamily="2" charset="2"/>
                        <a:buNone/>
                      </a:pPr>
                      <a:r>
                        <a:rPr lang="en-US" sz="2000" b="1" baseline="0" dirty="0">
                          <a:solidFill>
                            <a:srgbClr val="0070C0"/>
                          </a:solidFill>
                          <a:latin typeface="Franklin Gothic Book" pitchFamily="34" charset="0"/>
                          <a:ea typeface="Franklin Gothic Book" pitchFamily="34" charset="0"/>
                          <a:cs typeface="Franklin Gothic Book" pitchFamily="34" charset="0"/>
                        </a:rPr>
                        <a:t>        </a:t>
                      </a:r>
                      <a:r>
                        <a:rPr lang="en-US" sz="2000" b="1" dirty="0">
                          <a:solidFill>
                            <a:srgbClr val="0070C0"/>
                          </a:solidFill>
                          <a:latin typeface="Franklin Gothic Book" pitchFamily="34" charset="0"/>
                          <a:ea typeface="Franklin Gothic Book" pitchFamily="34" charset="0"/>
                          <a:cs typeface="Franklin Gothic Book" pitchFamily="34" charset="0"/>
                        </a:rPr>
                        <a:t>allied infrastructure</a:t>
                      </a:r>
                    </a:p>
                    <a:p>
                      <a:pPr marL="274320">
                        <a:lnSpc>
                          <a:spcPct val="150000"/>
                        </a:lnSpc>
                        <a:buFont typeface="Wingdings" pitchFamily="2" charset="2"/>
                        <a:buChar char="v"/>
                      </a:pPr>
                      <a:endParaRPr lang="en-US" sz="2000" b="1" kern="1200" dirty="0">
                        <a:solidFill>
                          <a:srgbClr val="0070C0"/>
                        </a:solidFill>
                        <a:latin typeface="Franklin Gothic Book" pitchFamily="34" charset="0"/>
                        <a:ea typeface="Franklin Gothic Book" pitchFamily="34" charset="0"/>
                        <a:cs typeface="Franklin Gothic Book" pitchFamily="34" charset="0"/>
                      </a:endParaRPr>
                    </a:p>
                  </a:txBody>
                  <a:tcPr marL="365760" marR="274320" marT="0" marB="0">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521927">
                <a:tc>
                  <a:txBody>
                    <a:bodyPr/>
                    <a:lstStyle/>
                    <a:p>
                      <a:pPr marL="228600" marR="0" lvl="0" indent="-228600" algn="just" defTabSz="914400" rtl="0" eaLnBrk="1" fontAlgn="b" latinLnBrk="0" hangingPunct="1">
                        <a:lnSpc>
                          <a:spcPct val="100000"/>
                        </a:lnSpc>
                        <a:spcBef>
                          <a:spcPts val="0"/>
                        </a:spcBef>
                        <a:spcAft>
                          <a:spcPts val="0"/>
                        </a:spcAft>
                        <a:buClrTx/>
                        <a:buSzTx/>
                        <a:buFont typeface="Wingdings" pitchFamily="2" charset="2"/>
                        <a:buNone/>
                        <a:tabLst/>
                        <a:defRPr/>
                      </a:pPr>
                      <a:endParaRPr kumimoji="0" lang="en-GB" sz="700" b="0" i="0" u="none" strike="noStrike" kern="1200" cap="none" normalizeH="0" baseline="0" dirty="0">
                        <a:ln>
                          <a:noFill/>
                        </a:ln>
                        <a:solidFill>
                          <a:schemeClr val="tx1"/>
                        </a:solidFill>
                        <a:effectLst/>
                        <a:latin typeface="Times New Roman" pitchFamily="18" charset="0"/>
                        <a:ea typeface="+mn-ea"/>
                        <a:cs typeface="+mn-cs"/>
                      </a:endParaRPr>
                    </a:p>
                    <a:p>
                      <a:pPr marL="0" marR="0" lvl="0" indent="-228600" algn="just" defTabSz="914400" rtl="0" eaLnBrk="1" fontAlgn="b" latinLnBrk="0" hangingPunct="1">
                        <a:lnSpc>
                          <a:spcPct val="150000"/>
                        </a:lnSpc>
                        <a:spcBef>
                          <a:spcPts val="0"/>
                        </a:spcBef>
                        <a:spcAft>
                          <a:spcPts val="0"/>
                        </a:spcAft>
                        <a:buClrTx/>
                        <a:buSzTx/>
                        <a:buFont typeface="Wingdings" pitchFamily="2" charset="2"/>
                        <a:buChar char="§"/>
                        <a:tabLst/>
                      </a:pPr>
                      <a:r>
                        <a:rPr kumimoji="0" lang="en-GB" sz="2000" b="1" i="0" u="none" strike="noStrike" cap="none" normalizeH="0" baseline="0" dirty="0">
                          <a:ln>
                            <a:noFill/>
                          </a:ln>
                          <a:solidFill>
                            <a:schemeClr val="tx1"/>
                          </a:solidFill>
                          <a:effectLst/>
                          <a:latin typeface="Times New Roman" pitchFamily="18" charset="0"/>
                        </a:rPr>
                        <a:t>Consultancy services provided:</a:t>
                      </a:r>
                    </a:p>
                    <a:p>
                      <a:pPr marL="0" marR="0" lvl="0" indent="-228600" algn="just" defTabSz="914400" rtl="0" eaLnBrk="1" fontAlgn="b" latinLnBrk="0" hangingPunct="1">
                        <a:lnSpc>
                          <a:spcPct val="150000"/>
                        </a:lnSpc>
                        <a:spcBef>
                          <a:spcPts val="0"/>
                        </a:spcBef>
                        <a:spcAft>
                          <a:spcPts val="0"/>
                        </a:spcAft>
                        <a:buClrTx/>
                        <a:buSzTx/>
                        <a:buFont typeface="Wingdings" pitchFamily="2" charset="2"/>
                        <a:buNone/>
                        <a:tabLst/>
                      </a:pPr>
                      <a:r>
                        <a:rPr kumimoji="0" lang="en-GB" sz="1900" b="1" i="0" u="none" strike="noStrike" cap="none" normalizeH="0" baseline="0" dirty="0">
                          <a:ln>
                            <a:noFill/>
                          </a:ln>
                          <a:solidFill>
                            <a:schemeClr val="tx1"/>
                          </a:solidFill>
                          <a:effectLst/>
                          <a:latin typeface="Times New Roman" pitchFamily="18" charset="0"/>
                        </a:rPr>
                        <a:t>Feasibility Studies, EIA / R&amp;R Studies, Master Planning, Architectural Planning, Structural Design, Utility Design, Landscape, Detailed Drawings &amp; Costing, Project Co-ordination &amp; Management</a:t>
                      </a:r>
                      <a:endParaRPr kumimoji="0" lang="en-GB" sz="300" b="0" i="0" u="none" strike="noStrike" kern="1200" cap="none" normalizeH="0" baseline="0" dirty="0">
                        <a:ln>
                          <a:noFill/>
                        </a:ln>
                        <a:solidFill>
                          <a:schemeClr val="tx1"/>
                        </a:solidFill>
                        <a:effectLst/>
                        <a:latin typeface="Times New Roman" pitchFamily="18" charset="0"/>
                        <a:ea typeface="+mn-ea"/>
                        <a:cs typeface="+mn-cs"/>
                      </a:endParaRPr>
                    </a:p>
                  </a:txBody>
                  <a:tcPr marL="365760" marR="274320" marT="60952" marB="60952"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aphicFrame>
        <p:nvGraphicFramePr>
          <p:cNvPr id="9" name="Object 3"/>
          <p:cNvGraphicFramePr>
            <a:graphicFrameLocks noChangeAspect="1"/>
          </p:cNvGraphicFramePr>
          <p:nvPr/>
        </p:nvGraphicFramePr>
        <p:xfrm>
          <a:off x="9982200" y="2066232"/>
          <a:ext cx="4038600" cy="2581968"/>
        </p:xfrm>
        <a:graphic>
          <a:graphicData uri="http://schemas.openxmlformats.org/presentationml/2006/ole">
            <mc:AlternateContent xmlns:mc="http://schemas.openxmlformats.org/markup-compatibility/2006">
              <mc:Choice xmlns:v="urn:schemas-microsoft-com:vml" Requires="v">
                <p:oleObj spid="_x0000_s1044" name="Photo Editor Photo" r:id="rId3" imgW="5616427" imgH="3696020" progId="">
                  <p:embed/>
                </p:oleObj>
              </mc:Choice>
              <mc:Fallback>
                <p:oleObj name="Photo Editor Photo" r:id="rId3" imgW="5616427" imgH="3696020" progId="">
                  <p:embed/>
                  <p:pic>
                    <p:nvPicPr>
                      <p:cNvPr id="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0" y="2066232"/>
                        <a:ext cx="4038600" cy="258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 name="Picture 4" descr="fisheries%20campus"/>
          <p:cNvPicPr>
            <a:picLocks noChangeAspect="1" noChangeArrowheads="1"/>
          </p:cNvPicPr>
          <p:nvPr/>
        </p:nvPicPr>
        <p:blipFill>
          <a:blip r:embed="rId5" cstate="print"/>
          <a:srcRect/>
          <a:stretch>
            <a:fillRect/>
          </a:stretch>
        </p:blipFill>
        <p:spPr bwMode="auto">
          <a:xfrm>
            <a:off x="9906000" y="5224462"/>
            <a:ext cx="4343400" cy="2624138"/>
          </a:xfrm>
          <a:prstGeom prst="rect">
            <a:avLst/>
          </a:prstGeom>
          <a:noFill/>
          <a:ln w="9525">
            <a:noFill/>
            <a:miter lim="800000"/>
            <a:headEnd/>
            <a:tailEnd/>
          </a:ln>
        </p:spPr>
      </p:pic>
      <p:sp>
        <p:nvSpPr>
          <p:cNvPr id="11"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21</a:t>
            </a:fld>
            <a:endParaRPr lang="en-US" dirty="0"/>
          </a:p>
        </p:txBody>
      </p:sp>
      <p:sp>
        <p:nvSpPr>
          <p:cNvPr id="13" name="TextBox 12"/>
          <p:cNvSpPr txBox="1"/>
          <p:nvPr/>
        </p:nvSpPr>
        <p:spPr>
          <a:xfrm>
            <a:off x="5562600" y="5029200"/>
            <a:ext cx="3733800" cy="646321"/>
          </a:xfrm>
          <a:prstGeom prst="rect">
            <a:avLst/>
          </a:prstGeom>
          <a:gradFill>
            <a:gsLst>
              <a:gs pos="0">
                <a:srgbClr val="5E9EFF"/>
              </a:gs>
              <a:gs pos="39999">
                <a:srgbClr val="85C2FF"/>
              </a:gs>
              <a:gs pos="70000">
                <a:srgbClr val="C4D6EB"/>
              </a:gs>
              <a:gs pos="100000">
                <a:srgbClr val="FFEBFA"/>
              </a:gs>
            </a:gsLst>
            <a:lin ang="2700000" scaled="0"/>
          </a:gradFill>
        </p:spPr>
        <p:txBody>
          <a:bodyPr wrap="square" lIns="91428" tIns="45715" rIns="91428" bIns="45715" rtlCol="0">
            <a:spAutoFit/>
          </a:bodyPr>
          <a:lstStyle/>
          <a:p>
            <a:pPr indent="-228572" algn="just" defTabSz="914286" fontAlgn="b">
              <a:lnSpc>
                <a:spcPct val="150000"/>
              </a:lnSpc>
              <a:spcBef>
                <a:spcPts val="0"/>
              </a:spcBef>
              <a:spcAft>
                <a:spcPts val="0"/>
              </a:spcAft>
            </a:pPr>
            <a:r>
              <a:rPr lang="en-US" sz="2400" b="1" dirty="0">
                <a:solidFill>
                  <a:srgbClr val="F20E90"/>
                </a:solidFill>
              </a:rPr>
              <a:t>Built-up Area: 14,880 M</a:t>
            </a:r>
            <a:r>
              <a:rPr lang="en-US" sz="2400" b="1" baseline="30000" dirty="0">
                <a:solidFill>
                  <a:srgbClr val="F20E90"/>
                </a:solidFill>
                <a:latin typeface="Franklin Gothic Book" pitchFamily="34" charset="0"/>
                <a:ea typeface="Franklin Gothic Book" pitchFamily="34" charset="0"/>
                <a:cs typeface="Franklin Gothic Book" pitchFamily="34" charset="0"/>
              </a:rPr>
              <a:t>2</a:t>
            </a:r>
            <a:endParaRPr lang="en-US" sz="2400" b="1" dirty="0">
              <a:solidFill>
                <a:srgbClr val="F20E90"/>
              </a:solidFill>
              <a:latin typeface="Times New Roman" pitchFamily="18" charset="0"/>
            </a:endParaRPr>
          </a:p>
        </p:txBody>
      </p:sp>
      <p:sp>
        <p:nvSpPr>
          <p:cNvPr id="17" name="Rectangle 16">
            <a:extLst>
              <a:ext uri="{FF2B5EF4-FFF2-40B4-BE49-F238E27FC236}">
                <a16:creationId xmlns:a16="http://schemas.microsoft.com/office/drawing/2014/main" id="{095C3634-63AC-42E4-B534-9CDDBB7E0AE0}"/>
              </a:ext>
            </a:extLst>
          </p:cNvPr>
          <p:cNvSpPr/>
          <p:nvPr/>
        </p:nvSpPr>
        <p:spPr>
          <a:xfrm>
            <a:off x="0" y="0"/>
            <a:ext cx="14630400" cy="11430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lvl="0" defTabSz="1358356">
              <a:lnSpc>
                <a:spcPts val="3325"/>
              </a:lnSpc>
              <a:spcBef>
                <a:spcPts val="200"/>
              </a:spcBef>
              <a:buClr>
                <a:schemeClr val="tx1"/>
              </a:buClr>
              <a:defRPr/>
            </a:pPr>
            <a:r>
              <a:rPr lang="en-GB" sz="3600" b="1" dirty="0">
                <a:solidFill>
                  <a:schemeClr val="bg1"/>
                </a:solidFill>
                <a:latin typeface="Franklin Gothic Book" pitchFamily="34" charset="0"/>
              </a:rPr>
              <a:t>COLLEGE OF FISHERIES CAMPUS, </a:t>
            </a:r>
          </a:p>
          <a:p>
            <a:pPr lvl="0" defTabSz="1358356">
              <a:lnSpc>
                <a:spcPts val="3325"/>
              </a:lnSpc>
              <a:spcBef>
                <a:spcPts val="200"/>
              </a:spcBef>
              <a:buClr>
                <a:schemeClr val="tx1"/>
              </a:buClr>
              <a:defRPr/>
            </a:pPr>
            <a:r>
              <a:rPr lang="en-GB" sz="3600" i="1" dirty="0">
                <a:solidFill>
                  <a:schemeClr val="bg1"/>
                </a:solidFill>
                <a:latin typeface="Franklin Gothic Book" pitchFamily="34" charset="0"/>
                <a:ea typeface="Helvetica Neue Light"/>
                <a:cs typeface="Helvetica Neue Light"/>
              </a:rPr>
              <a:t>AGARTALA, of Central Agricultural University</a:t>
            </a:r>
            <a:endParaRPr lang="en-IN" sz="3600" i="1" dirty="0">
              <a:solidFill>
                <a:schemeClr val="bg1"/>
              </a:solidFill>
              <a:latin typeface="Franklin Gothic Book" pitchFamily="34" charset="0"/>
              <a:ea typeface="Helvetica Neue Light"/>
              <a:cs typeface="Helvetica Neue Light"/>
            </a:endParaRPr>
          </a:p>
        </p:txBody>
      </p:sp>
      <p:sp>
        <p:nvSpPr>
          <p:cNvPr id="18" name="Rectangle 17">
            <a:extLst>
              <a:ext uri="{FF2B5EF4-FFF2-40B4-BE49-F238E27FC236}">
                <a16:creationId xmlns:a16="http://schemas.microsoft.com/office/drawing/2014/main" id="{2D3D9740-C714-4A99-86D8-4C9A6F246176}"/>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9" name="TextBox 18">
            <a:extLst>
              <a:ext uri="{FF2B5EF4-FFF2-40B4-BE49-F238E27FC236}">
                <a16:creationId xmlns:a16="http://schemas.microsoft.com/office/drawing/2014/main" id="{38C302AB-EBE7-4628-BD56-5685A9D3725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86741" y="457202"/>
            <a:ext cx="13167360" cy="751417"/>
          </a:xfrm>
          <a:prstGeom prst="rect">
            <a:avLst/>
          </a:prstGeom>
        </p:spPr>
        <p:txBody>
          <a:bodyPr lIns="135835" tIns="67917" rIns="135835" bIns="67917" anchor="ctr">
            <a:normAutofit/>
          </a:bodyPr>
          <a:lstStyle/>
          <a:p>
            <a:pPr>
              <a:defRPr/>
            </a:pPr>
            <a:r>
              <a:rPr lang="en-US" sz="3600" u="sng" dirty="0">
                <a:solidFill>
                  <a:schemeClr val="bg1"/>
                </a:solidFill>
                <a:latin typeface="+mj-lt"/>
                <a:ea typeface="+mj-ea"/>
                <a:cs typeface="+mj-cs"/>
              </a:rPr>
              <a:t>SECTOR EXPERIENCE – EDUCATION</a:t>
            </a:r>
          </a:p>
        </p:txBody>
      </p:sp>
      <p:graphicFrame>
        <p:nvGraphicFramePr>
          <p:cNvPr id="6" name="Table 5"/>
          <p:cNvGraphicFramePr>
            <a:graphicFrameLocks noGrp="1"/>
          </p:cNvGraphicFramePr>
          <p:nvPr/>
        </p:nvGraphicFramePr>
        <p:xfrm>
          <a:off x="457200" y="1828800"/>
          <a:ext cx="8229600" cy="5650829"/>
        </p:xfrm>
        <a:graphic>
          <a:graphicData uri="http://schemas.openxmlformats.org/drawingml/2006/table">
            <a:tbl>
              <a:tblPr firstRow="1" bandRow="1">
                <a:tableStyleId>{5C22544A-7EE6-4342-B048-85BDC9FD1C3A}</a:tableStyleId>
              </a:tblPr>
              <a:tblGrid>
                <a:gridCol w="8229600">
                  <a:extLst>
                    <a:ext uri="{9D8B030D-6E8A-4147-A177-3AD203B41FA5}">
                      <a16:colId xmlns:a16="http://schemas.microsoft.com/office/drawing/2014/main" val="20000"/>
                    </a:ext>
                  </a:extLst>
                </a:gridCol>
              </a:tblGrid>
              <a:tr h="228600">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Arial" pitchFamily="34" charset="0"/>
                        </a:rPr>
                        <a:t>Client Name: </a:t>
                      </a:r>
                    </a:p>
                    <a:p>
                      <a:pPr marL="0" marR="0" indent="0" algn="l" defTabSz="1358356"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latin typeface="+mn-lt"/>
                          <a:ea typeface="+mn-ea"/>
                          <a:cs typeface="Arial" pitchFamily="34" charset="0"/>
                        </a:rPr>
                        <a:t>Karnataka Residential Educational Institutions Society, Bangalore</a:t>
                      </a:r>
                    </a:p>
                  </a:txBody>
                  <a:tcPr marL="146304" marR="146304" marT="60960" marB="60960"/>
                </a:tc>
                <a:extLst>
                  <a:ext uri="{0D108BD9-81ED-4DB2-BD59-A6C34878D82A}">
                    <a16:rowId xmlns:a16="http://schemas.microsoft.com/office/drawing/2014/main" val="10000"/>
                  </a:ext>
                </a:extLst>
              </a:tr>
              <a:tr h="365760">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Arial" pitchFamily="34" charset="0"/>
                        </a:rPr>
                        <a:t>Location:  </a:t>
                      </a:r>
                    </a:p>
                    <a:p>
                      <a:pPr marL="0" marR="0" indent="0" algn="l" defTabSz="1358356"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lt"/>
                          <a:ea typeface="+mn-ea"/>
                          <a:cs typeface="Arial" pitchFamily="34" charset="0"/>
                        </a:rPr>
                        <a:t>Over 20 Different Urban / Rural areas of Karnataka</a:t>
                      </a:r>
                      <a:endParaRPr lang="en-US" sz="1800" b="1" kern="1200" dirty="0">
                        <a:solidFill>
                          <a:schemeClr val="lt1"/>
                        </a:solidFill>
                        <a:latin typeface="+mn-lt"/>
                        <a:ea typeface="+mn-ea"/>
                        <a:cs typeface="Arial" pitchFamily="34" charset="0"/>
                      </a:endParaRPr>
                    </a:p>
                  </a:txBody>
                  <a:tcPr marL="146304" marR="146304" marT="60960" marB="60960"/>
                </a:tc>
                <a:extLst>
                  <a:ext uri="{0D108BD9-81ED-4DB2-BD59-A6C34878D82A}">
                    <a16:rowId xmlns:a16="http://schemas.microsoft.com/office/drawing/2014/main" val="10001"/>
                  </a:ext>
                </a:extLst>
              </a:tr>
              <a:tr h="4241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cs typeface="Arial" pitchFamily="34" charset="0"/>
                        </a:rPr>
                        <a:t>Services Provided:</a:t>
                      </a:r>
                    </a:p>
                  </a:txBody>
                  <a:tcPr marL="146304" marR="146304" marT="60960" marB="60960"/>
                </a:tc>
                <a:extLst>
                  <a:ext uri="{0D108BD9-81ED-4DB2-BD59-A6C34878D82A}">
                    <a16:rowId xmlns:a16="http://schemas.microsoft.com/office/drawing/2014/main" val="10002"/>
                  </a:ext>
                </a:extLst>
              </a:tr>
              <a:tr h="1747520">
                <a:tc>
                  <a:txBody>
                    <a:bodyPr/>
                    <a:lstStyle/>
                    <a:p>
                      <a:pPr marL="285750" lvl="1" indent="-285750" algn="just">
                        <a:spcBef>
                          <a:spcPts val="300"/>
                        </a:spcBef>
                        <a:spcAft>
                          <a:spcPts val="300"/>
                        </a:spcAft>
                        <a:buSzPct val="100000"/>
                        <a:buFont typeface="Wingdings" pitchFamily="2" charset="2"/>
                        <a:buChar char="§"/>
                        <a:tabLst>
                          <a:tab pos="1376363" algn="l"/>
                        </a:tabLst>
                        <a:defRPr/>
                      </a:pPr>
                      <a:r>
                        <a:rPr lang="en-US" sz="1800" dirty="0">
                          <a:cs typeface="Arial" pitchFamily="34" charset="0"/>
                        </a:rPr>
                        <a:t>Concept Design                                                      </a:t>
                      </a:r>
                    </a:p>
                    <a:p>
                      <a:pPr marL="285750" lvl="1" indent="-285750" algn="just">
                        <a:spcBef>
                          <a:spcPts val="300"/>
                        </a:spcBef>
                        <a:spcAft>
                          <a:spcPts val="300"/>
                        </a:spcAft>
                        <a:buSzPct val="100000"/>
                        <a:buFont typeface="Wingdings" pitchFamily="2" charset="2"/>
                        <a:buChar char="§"/>
                        <a:tabLst>
                          <a:tab pos="1376363" algn="l"/>
                        </a:tabLst>
                        <a:defRPr/>
                      </a:pPr>
                      <a:r>
                        <a:rPr lang="en-US" sz="1800" dirty="0">
                          <a:cs typeface="Arial" pitchFamily="34" charset="0"/>
                        </a:rPr>
                        <a:t>Architectural Planning &amp; Design                              </a:t>
                      </a:r>
                    </a:p>
                    <a:p>
                      <a:pPr marL="285750" lvl="1" indent="-285750" algn="just">
                        <a:spcBef>
                          <a:spcPts val="300"/>
                        </a:spcBef>
                        <a:spcAft>
                          <a:spcPts val="300"/>
                        </a:spcAft>
                        <a:buSzPct val="100000"/>
                        <a:buFont typeface="Wingdings" pitchFamily="2" charset="2"/>
                        <a:buChar char="§"/>
                        <a:tabLst>
                          <a:tab pos="1376363" algn="l"/>
                        </a:tabLst>
                        <a:defRPr/>
                      </a:pPr>
                      <a:r>
                        <a:rPr lang="en-US" sz="1800" dirty="0">
                          <a:cs typeface="Arial" pitchFamily="34" charset="0"/>
                        </a:rPr>
                        <a:t>Structural Design                                                    </a:t>
                      </a:r>
                    </a:p>
                    <a:p>
                      <a:pPr marL="285750" lvl="1" indent="-285750" algn="just">
                        <a:spcBef>
                          <a:spcPts val="300"/>
                        </a:spcBef>
                        <a:spcAft>
                          <a:spcPts val="300"/>
                        </a:spcAft>
                        <a:buSzPct val="100000"/>
                        <a:buFont typeface="Wingdings" pitchFamily="2" charset="2"/>
                        <a:buChar char="§"/>
                        <a:tabLst>
                          <a:tab pos="1376363" algn="l"/>
                        </a:tabLst>
                        <a:defRPr/>
                      </a:pPr>
                      <a:r>
                        <a:rPr lang="en-US" sz="1800" dirty="0">
                          <a:cs typeface="Arial" pitchFamily="34" charset="0"/>
                        </a:rPr>
                        <a:t>Utilities Design</a:t>
                      </a:r>
                    </a:p>
                    <a:p>
                      <a:pPr marL="285750" lvl="1" indent="-285750" algn="just">
                        <a:spcBef>
                          <a:spcPts val="300"/>
                        </a:spcBef>
                        <a:spcAft>
                          <a:spcPts val="300"/>
                        </a:spcAft>
                        <a:buSzPct val="100000"/>
                        <a:buFont typeface="Wingdings" pitchFamily="2" charset="2"/>
                        <a:buChar char="§"/>
                        <a:tabLst>
                          <a:tab pos="1376363" algn="l"/>
                        </a:tabLst>
                        <a:defRPr/>
                      </a:pPr>
                      <a:r>
                        <a:rPr lang="en-US" sz="1800" dirty="0">
                          <a:cs typeface="Arial" pitchFamily="34" charset="0"/>
                        </a:rPr>
                        <a:t>Project Management &amp; Supervision       </a:t>
                      </a:r>
                    </a:p>
                  </a:txBody>
                  <a:tcPr marL="146304" marR="146304" marT="60960" marB="60960"/>
                </a:tc>
                <a:extLst>
                  <a:ext uri="{0D108BD9-81ED-4DB2-BD59-A6C34878D82A}">
                    <a16:rowId xmlns:a16="http://schemas.microsoft.com/office/drawing/2014/main" val="10003"/>
                  </a:ext>
                </a:extLst>
              </a:tr>
              <a:tr h="36658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cs typeface="Arial" pitchFamily="34" charset="0"/>
                        </a:rPr>
                        <a:t>Key Features:</a:t>
                      </a:r>
                    </a:p>
                  </a:txBody>
                  <a:tcPr marL="146304" marR="146304" marT="60960" marB="60960"/>
                </a:tc>
                <a:extLst>
                  <a:ext uri="{0D108BD9-81ED-4DB2-BD59-A6C34878D82A}">
                    <a16:rowId xmlns:a16="http://schemas.microsoft.com/office/drawing/2014/main" val="10004"/>
                  </a:ext>
                </a:extLst>
              </a:tr>
              <a:tr h="1341120">
                <a:tc>
                  <a:txBody>
                    <a:bodyPr/>
                    <a:lstStyle/>
                    <a:p>
                      <a:pPr marL="285750" marR="0" lvl="1" indent="-285750" algn="just" defTabSz="914400" rtl="0" eaLnBrk="1" fontAlgn="auto" latinLnBrk="0" hangingPunct="1">
                        <a:lnSpc>
                          <a:spcPts val="2400"/>
                        </a:lnSpc>
                        <a:spcBef>
                          <a:spcPts val="300"/>
                        </a:spcBef>
                        <a:spcAft>
                          <a:spcPts val="300"/>
                        </a:spcAft>
                        <a:buClrTx/>
                        <a:buSzPct val="100000"/>
                        <a:buFont typeface="Wingdings" pitchFamily="2" charset="2"/>
                        <a:buChar char="§"/>
                        <a:tabLst>
                          <a:tab pos="1376363" algn="l"/>
                        </a:tabLst>
                        <a:defRPr/>
                      </a:pPr>
                      <a:r>
                        <a:rPr lang="en-US" sz="1800" kern="1200" dirty="0">
                          <a:solidFill>
                            <a:schemeClr val="dk1"/>
                          </a:solidFill>
                          <a:latin typeface="+mn-lt"/>
                          <a:ea typeface="+mn-ea"/>
                          <a:cs typeface="Arial" pitchFamily="34" charset="0"/>
                        </a:rPr>
                        <a:t>Residential School Complexes and Hostel Buildings of Social Welfare Department in rural parts of Karnataka for rural meritorious SC/BC/Minorities and ST students. Each building to be constructed in 10 acres of land and Rs.5</a:t>
                      </a:r>
                      <a:r>
                        <a:rPr lang="en-US" sz="1800" kern="1200" baseline="0" dirty="0">
                          <a:solidFill>
                            <a:schemeClr val="dk1"/>
                          </a:solidFill>
                          <a:latin typeface="+mn-lt"/>
                          <a:ea typeface="+mn-ea"/>
                          <a:cs typeface="Arial" pitchFamily="34" charset="0"/>
                        </a:rPr>
                        <a:t> </a:t>
                      </a:r>
                      <a:r>
                        <a:rPr lang="en-US" sz="1800" kern="1200" dirty="0" err="1">
                          <a:solidFill>
                            <a:schemeClr val="dk1"/>
                          </a:solidFill>
                          <a:latin typeface="+mn-lt"/>
                          <a:ea typeface="+mn-ea"/>
                          <a:cs typeface="Arial" pitchFamily="34" charset="0"/>
                        </a:rPr>
                        <a:t>Crores</a:t>
                      </a:r>
                      <a:r>
                        <a:rPr lang="en-US" sz="1800" kern="1200" dirty="0">
                          <a:solidFill>
                            <a:schemeClr val="dk1"/>
                          </a:solidFill>
                          <a:latin typeface="+mn-lt"/>
                          <a:ea typeface="+mn-ea"/>
                          <a:cs typeface="Arial" pitchFamily="34" charset="0"/>
                        </a:rPr>
                        <a:t> for MDRS/KRCRS) /  Rs.10 </a:t>
                      </a:r>
                      <a:r>
                        <a:rPr lang="en-US" sz="1800" kern="1200" dirty="0" err="1">
                          <a:solidFill>
                            <a:schemeClr val="dk1"/>
                          </a:solidFill>
                          <a:latin typeface="+mn-lt"/>
                          <a:ea typeface="+mn-ea"/>
                          <a:cs typeface="Arial" pitchFamily="34" charset="0"/>
                        </a:rPr>
                        <a:t>Crores</a:t>
                      </a:r>
                      <a:r>
                        <a:rPr lang="en-US" sz="1800" kern="1200" dirty="0">
                          <a:solidFill>
                            <a:schemeClr val="dk1"/>
                          </a:solidFill>
                          <a:latin typeface="+mn-lt"/>
                          <a:ea typeface="+mn-ea"/>
                          <a:cs typeface="Arial" pitchFamily="34" charset="0"/>
                        </a:rPr>
                        <a:t> for EMRS is the app. project cost for each complex.  Total over 20 Residential school complexes in different parts of Karnataka.</a:t>
                      </a:r>
                    </a:p>
                  </a:txBody>
                  <a:tcPr marL="146304" marR="146304" marT="60960" marB="60960"/>
                </a:tc>
                <a:extLst>
                  <a:ext uri="{0D108BD9-81ED-4DB2-BD59-A6C34878D82A}">
                    <a16:rowId xmlns:a16="http://schemas.microsoft.com/office/drawing/2014/main" val="10005"/>
                  </a:ext>
                </a:extLst>
              </a:tr>
            </a:tbl>
          </a:graphicData>
        </a:graphic>
      </p:graphicFrame>
      <p:pic>
        <p:nvPicPr>
          <p:cNvPr id="17411" name="Picture 3" descr="Academic Block - A2 Print1"/>
          <p:cNvPicPr>
            <a:picLocks noChangeAspect="1" noChangeArrowheads="1"/>
          </p:cNvPicPr>
          <p:nvPr/>
        </p:nvPicPr>
        <p:blipFill>
          <a:blip r:embed="rId2" cstate="print">
            <a:lum contrast="16000"/>
          </a:blip>
          <a:srcRect/>
          <a:stretch>
            <a:fillRect/>
          </a:stretch>
        </p:blipFill>
        <p:spPr bwMode="auto">
          <a:xfrm>
            <a:off x="9158605" y="2057400"/>
            <a:ext cx="4876800" cy="2501900"/>
          </a:xfrm>
          <a:prstGeom prst="rect">
            <a:avLst/>
          </a:prstGeom>
          <a:noFill/>
          <a:ln w="9525">
            <a:solidFill>
              <a:schemeClr val="tx1"/>
            </a:solidFill>
            <a:miter lim="800000"/>
            <a:headEnd/>
            <a:tailEnd/>
          </a:ln>
        </p:spPr>
      </p:pic>
      <p:pic>
        <p:nvPicPr>
          <p:cNvPr id="17412" name="Picture 4" descr="Dormitory Block - A2 Print1"/>
          <p:cNvPicPr>
            <a:picLocks noChangeAspect="1" noChangeArrowheads="1"/>
          </p:cNvPicPr>
          <p:nvPr/>
        </p:nvPicPr>
        <p:blipFill>
          <a:blip r:embed="rId3" cstate="print">
            <a:lum contrast="16000"/>
          </a:blip>
          <a:srcRect/>
          <a:stretch>
            <a:fillRect/>
          </a:stretch>
        </p:blipFill>
        <p:spPr bwMode="auto">
          <a:xfrm>
            <a:off x="9158605" y="4742723"/>
            <a:ext cx="4876800" cy="2496277"/>
          </a:xfrm>
          <a:prstGeom prst="rect">
            <a:avLst/>
          </a:prstGeom>
          <a:noFill/>
          <a:ln w="9525">
            <a:solidFill>
              <a:schemeClr val="tx1"/>
            </a:solidFill>
            <a:miter lim="800000"/>
            <a:headEnd/>
            <a:tailEnd/>
          </a:ln>
        </p:spPr>
      </p:pic>
      <p:sp>
        <p:nvSpPr>
          <p:cNvPr id="11" name="Slide Number Placeholder 10"/>
          <p:cNvSpPr>
            <a:spLocks noGrp="1"/>
          </p:cNvSpPr>
          <p:nvPr>
            <p:ph type="sldNum" sz="quarter" idx="10"/>
          </p:nvPr>
        </p:nvSpPr>
        <p:spPr/>
        <p:txBody>
          <a:bodyPr/>
          <a:lstStyle/>
          <a:p>
            <a:pPr>
              <a:defRPr/>
            </a:pPr>
            <a:fld id="{3D215C46-7DA2-4238-A8F5-07CDC90E1748}" type="slidenum">
              <a:rPr lang="en-US" smtClean="0"/>
              <a:pPr>
                <a:defRPr/>
              </a:pPr>
              <a:t>22</a:t>
            </a:fld>
            <a:endParaRPr lang="en-US"/>
          </a:p>
        </p:txBody>
      </p:sp>
      <p:sp>
        <p:nvSpPr>
          <p:cNvPr id="12" name="Rectangle 11">
            <a:extLst>
              <a:ext uri="{FF2B5EF4-FFF2-40B4-BE49-F238E27FC236}">
                <a16:creationId xmlns:a16="http://schemas.microsoft.com/office/drawing/2014/main" id="{63150888-325F-4EB9-BC7E-237F480D6C87}"/>
              </a:ext>
            </a:extLst>
          </p:cNvPr>
          <p:cNvSpPr/>
          <p:nvPr/>
        </p:nvSpPr>
        <p:spPr>
          <a:xfrm>
            <a:off x="0" y="0"/>
            <a:ext cx="14630400" cy="14478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7"/>
              </a:lnSpc>
            </a:pPr>
            <a:r>
              <a:rPr lang="en-GB" sz="2500" dirty="0">
                <a:solidFill>
                  <a:schemeClr val="bg1"/>
                </a:solidFill>
                <a:latin typeface="Franklin Gothic Book" pitchFamily="34" charset="0"/>
              </a:rPr>
              <a:t>Morarji Desai Residential School Complexes </a:t>
            </a:r>
            <a:r>
              <a:rPr lang="en-GB" sz="2500" b="1" dirty="0">
                <a:solidFill>
                  <a:schemeClr val="bg1"/>
                </a:solidFill>
                <a:latin typeface="Franklin Gothic Book" pitchFamily="34" charset="0"/>
              </a:rPr>
              <a:t> (MDRS) </a:t>
            </a:r>
          </a:p>
          <a:p>
            <a:pPr>
              <a:lnSpc>
                <a:spcPts val="2487"/>
              </a:lnSpc>
            </a:pPr>
            <a:r>
              <a:rPr lang="en-GB" sz="2500" dirty="0" err="1">
                <a:solidFill>
                  <a:schemeClr val="bg1"/>
                </a:solidFill>
                <a:latin typeface="Franklin Gothic Book" pitchFamily="34" charset="0"/>
              </a:rPr>
              <a:t>Kittur</a:t>
            </a:r>
            <a:r>
              <a:rPr lang="en-GB" sz="2500" dirty="0">
                <a:solidFill>
                  <a:schemeClr val="bg1"/>
                </a:solidFill>
                <a:latin typeface="Franklin Gothic Book" pitchFamily="34" charset="0"/>
              </a:rPr>
              <a:t> Rani </a:t>
            </a:r>
            <a:r>
              <a:rPr lang="en-GB" sz="2500" dirty="0" err="1">
                <a:solidFill>
                  <a:schemeClr val="bg1"/>
                </a:solidFill>
                <a:latin typeface="Franklin Gothic Book" pitchFamily="34" charset="0"/>
              </a:rPr>
              <a:t>Chennamma</a:t>
            </a:r>
            <a:r>
              <a:rPr lang="en-GB" sz="2500" dirty="0">
                <a:solidFill>
                  <a:schemeClr val="bg1"/>
                </a:solidFill>
                <a:latin typeface="Franklin Gothic Book" pitchFamily="34" charset="0"/>
              </a:rPr>
              <a:t> Residential School Complexes </a:t>
            </a:r>
            <a:r>
              <a:rPr lang="en-GB" sz="2500" b="1" dirty="0">
                <a:solidFill>
                  <a:schemeClr val="bg1"/>
                </a:solidFill>
                <a:latin typeface="Franklin Gothic Book" pitchFamily="34" charset="0"/>
              </a:rPr>
              <a:t>(KRCRS), </a:t>
            </a:r>
          </a:p>
          <a:p>
            <a:pPr>
              <a:lnSpc>
                <a:spcPts val="2487"/>
              </a:lnSpc>
            </a:pPr>
            <a:r>
              <a:rPr lang="en-GB" sz="2500" dirty="0" err="1">
                <a:solidFill>
                  <a:schemeClr val="bg1"/>
                </a:solidFill>
                <a:latin typeface="Franklin Gothic Book" pitchFamily="34" charset="0"/>
              </a:rPr>
              <a:t>Ekalavya</a:t>
            </a:r>
            <a:r>
              <a:rPr lang="en-GB" sz="2500" dirty="0">
                <a:solidFill>
                  <a:schemeClr val="bg1"/>
                </a:solidFill>
                <a:latin typeface="Franklin Gothic Book" pitchFamily="34" charset="0"/>
              </a:rPr>
              <a:t> Model Residential School Complex </a:t>
            </a:r>
            <a:r>
              <a:rPr lang="en-GB" sz="2500" b="1" dirty="0">
                <a:solidFill>
                  <a:schemeClr val="bg1"/>
                </a:solidFill>
                <a:latin typeface="Franklin Gothic Book" pitchFamily="34" charset="0"/>
              </a:rPr>
              <a:t>(EMRS), </a:t>
            </a:r>
          </a:p>
          <a:p>
            <a:pPr>
              <a:lnSpc>
                <a:spcPts val="2487"/>
              </a:lnSpc>
            </a:pPr>
            <a:r>
              <a:rPr lang="en-GB" sz="2500" dirty="0">
                <a:solidFill>
                  <a:schemeClr val="bg1"/>
                </a:solidFill>
                <a:latin typeface="Franklin Gothic Book" pitchFamily="34" charset="0"/>
              </a:rPr>
              <a:t>Hostels for Rural Meritorious </a:t>
            </a:r>
            <a:r>
              <a:rPr lang="en-GB" sz="2500" b="1" dirty="0">
                <a:solidFill>
                  <a:schemeClr val="bg1"/>
                </a:solidFill>
                <a:latin typeface="Franklin Gothic Book" pitchFamily="34" charset="0"/>
              </a:rPr>
              <a:t>SC / BC / Minorities &amp; ST Students</a:t>
            </a:r>
            <a:endParaRPr lang="en-US" sz="2500" i="1" dirty="0">
              <a:solidFill>
                <a:schemeClr val="bg1"/>
              </a:solidFill>
              <a:latin typeface="Franklin Gothic Book" pitchFamily="34" charset="0"/>
              <a:ea typeface="Helvetica Neue Light"/>
              <a:cs typeface="Helvetica Neue Light"/>
            </a:endParaRPr>
          </a:p>
        </p:txBody>
      </p:sp>
      <p:sp>
        <p:nvSpPr>
          <p:cNvPr id="13" name="Rectangle 12">
            <a:extLst>
              <a:ext uri="{FF2B5EF4-FFF2-40B4-BE49-F238E27FC236}">
                <a16:creationId xmlns:a16="http://schemas.microsoft.com/office/drawing/2014/main" id="{7F40F03B-6915-46BC-BE5F-DE6724FF6A9F}"/>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4" name="TextBox 13">
            <a:extLst>
              <a:ext uri="{FF2B5EF4-FFF2-40B4-BE49-F238E27FC236}">
                <a16:creationId xmlns:a16="http://schemas.microsoft.com/office/drawing/2014/main" id="{30F119D4-98DA-4DA2-95EB-8497F10B83EE}"/>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p:cNvSpPr txBox="1">
            <a:spLocks noChangeArrowheads="1"/>
          </p:cNvSpPr>
          <p:nvPr/>
        </p:nvSpPr>
        <p:spPr bwMode="auto">
          <a:xfrm>
            <a:off x="990600" y="6781800"/>
            <a:ext cx="12573000" cy="1423467"/>
          </a:xfrm>
          <a:prstGeom prst="rect">
            <a:avLst/>
          </a:prstGeom>
          <a:solidFill>
            <a:schemeClr val="accent6">
              <a:lumMod val="40000"/>
              <a:lumOff val="60000"/>
            </a:schemeClr>
          </a:solidFill>
          <a:ln w="9525">
            <a:noFill/>
            <a:miter lim="800000"/>
            <a:headEnd/>
            <a:tailEnd/>
          </a:ln>
        </p:spPr>
        <p:txBody>
          <a:bodyPr wrap="square" lIns="0" tIns="0" rIns="0" bIns="0">
            <a:spAutoFit/>
          </a:bodyPr>
          <a:lstStyle/>
          <a:p>
            <a:pPr marL="274320" algn="just">
              <a:lnSpc>
                <a:spcPct val="125000"/>
              </a:lnSpc>
            </a:pPr>
            <a:r>
              <a:rPr lang="en-US" sz="1600" b="1" dirty="0">
                <a:latin typeface="Franklin Gothic Book" pitchFamily="34" charset="0"/>
                <a:ea typeface="Franklin Gothic Book" pitchFamily="34" charset="0"/>
                <a:cs typeface="Franklin Gothic Book" pitchFamily="34" charset="0"/>
              </a:rPr>
              <a:t>Services Provided for above projects:</a:t>
            </a:r>
          </a:p>
          <a:p>
            <a:pPr marL="274320" indent="-238095" algn="just">
              <a:lnSpc>
                <a:spcPct val="125000"/>
              </a:lnSpc>
            </a:pPr>
            <a:r>
              <a:rPr lang="en-US" sz="1600" dirty="0">
                <a:latin typeface="Franklin Gothic Book" pitchFamily="34" charset="0"/>
                <a:ea typeface="Franklin Gothic Book" pitchFamily="34" charset="0"/>
                <a:cs typeface="Franklin Gothic Book" pitchFamily="34" charset="0"/>
              </a:rPr>
              <a:t>	</a:t>
            </a:r>
            <a:r>
              <a:rPr lang="en-US" sz="1400" dirty="0">
                <a:latin typeface="Franklin Gothic Book" pitchFamily="34" charset="0"/>
                <a:ea typeface="Franklin Gothic Book" pitchFamily="34" charset="0"/>
                <a:cs typeface="Franklin Gothic Book" pitchFamily="34" charset="0"/>
              </a:rPr>
              <a:t>* Topographical Survey      *  Preparation of Master plan      *  Detail Architectural, Structural &amp; Utility Planning       *  Detail Utility layout for the entire campus                 *  Detail Planning of Campus Landscaping and arranging detail plantation of the area to upgrade environmental condition of the local areas      *  Bidding Process </a:t>
            </a:r>
          </a:p>
          <a:p>
            <a:pPr marL="274320" indent="-238095" algn="just">
              <a:lnSpc>
                <a:spcPct val="125000"/>
              </a:lnSpc>
            </a:pPr>
            <a:r>
              <a:rPr lang="en-US" sz="1400" dirty="0">
                <a:latin typeface="Franklin Gothic Book" pitchFamily="34" charset="0"/>
                <a:ea typeface="Franklin Gothic Book" pitchFamily="34" charset="0"/>
                <a:cs typeface="Franklin Gothic Book" pitchFamily="34" charset="0"/>
              </a:rPr>
              <a:t>     * Evaluation of tenders and </a:t>
            </a:r>
            <a:r>
              <a:rPr lang="en-US" sz="1400" dirty="0" err="1">
                <a:latin typeface="Franklin Gothic Book" pitchFamily="34" charset="0"/>
                <a:ea typeface="Franklin Gothic Book" pitchFamily="34" charset="0"/>
                <a:cs typeface="Franklin Gothic Book" pitchFamily="34" charset="0"/>
              </a:rPr>
              <a:t>Organising</a:t>
            </a:r>
            <a:r>
              <a:rPr lang="en-US" sz="1400" dirty="0">
                <a:latin typeface="Franklin Gothic Book" pitchFamily="34" charset="0"/>
                <a:ea typeface="Franklin Gothic Book" pitchFamily="34" charset="0"/>
                <a:cs typeface="Franklin Gothic Book" pitchFamily="34" charset="0"/>
              </a:rPr>
              <a:t> construction work for various buildings, systems &amp; utilities      *  Supervising total activity, individual construction works                *  Advising clients on Technical and Commercial actions to be taken for fulfilling the task </a:t>
            </a:r>
            <a:r>
              <a:rPr lang="en-US" sz="1400" dirty="0" err="1">
                <a:latin typeface="Franklin Gothic Book" pitchFamily="34" charset="0"/>
                <a:ea typeface="Franklin Gothic Book" pitchFamily="34" charset="0"/>
                <a:cs typeface="Franklin Gothic Book" pitchFamily="34" charset="0"/>
              </a:rPr>
              <a:t>sof</a:t>
            </a:r>
            <a:r>
              <a:rPr lang="en-US" sz="1400" dirty="0">
                <a:latin typeface="Franklin Gothic Book" pitchFamily="34" charset="0"/>
                <a:ea typeface="Franklin Gothic Book" pitchFamily="34" charset="0"/>
                <a:cs typeface="Franklin Gothic Book" pitchFamily="34" charset="0"/>
              </a:rPr>
              <a:t> the project      *  Technical Audit, Value Engineering, PMC Services</a:t>
            </a:r>
          </a:p>
        </p:txBody>
      </p:sp>
      <p:sp>
        <p:nvSpPr>
          <p:cNvPr id="13" name="TextBox 4"/>
          <p:cNvSpPr txBox="1">
            <a:spLocks noChangeArrowheads="1"/>
          </p:cNvSpPr>
          <p:nvPr/>
        </p:nvSpPr>
        <p:spPr bwMode="auto">
          <a:xfrm>
            <a:off x="990600" y="1676400"/>
            <a:ext cx="7010400" cy="2280624"/>
          </a:xfrm>
          <a:prstGeom prst="rect">
            <a:avLst/>
          </a:prstGeom>
          <a:noFill/>
          <a:ln w="9525">
            <a:noFill/>
            <a:miter lim="800000"/>
            <a:headEnd/>
            <a:tailEnd/>
          </a:ln>
        </p:spPr>
        <p:txBody>
          <a:bodyPr wrap="square" lIns="0" tIns="0" rIns="0" bIns="0">
            <a:spAutoFit/>
          </a:bodyPr>
          <a:lstStyle/>
          <a:p>
            <a:pPr algn="just">
              <a:lnSpc>
                <a:spcPct val="130000"/>
              </a:lnSpc>
            </a:pPr>
            <a:r>
              <a:rPr lang="en-US" sz="2000" b="1" dirty="0">
                <a:latin typeface="Franklin Gothic Book" pitchFamily="34" charset="0"/>
              </a:rPr>
              <a:t>Third Technician Education Project India, </a:t>
            </a:r>
            <a:r>
              <a:rPr lang="en-US" sz="1800" b="1" i="1" dirty="0">
                <a:latin typeface="Franklin Gothic Book" pitchFamily="34" charset="0"/>
              </a:rPr>
              <a:t>Meghalaya </a:t>
            </a:r>
          </a:p>
          <a:p>
            <a:pPr algn="just">
              <a:lnSpc>
                <a:spcPct val="130000"/>
              </a:lnSpc>
            </a:pPr>
            <a:r>
              <a:rPr lang="en-US" sz="1400" dirty="0">
                <a:latin typeface="Franklin Gothic Book" pitchFamily="34" charset="0"/>
              </a:rPr>
              <a:t>(State Project Implementation Unit Directorate of Higher &amp; Technical Education, Meghalaya)</a:t>
            </a:r>
          </a:p>
          <a:p>
            <a:pPr marL="238095" indent="-238095" algn="just">
              <a:lnSpc>
                <a:spcPct val="130000"/>
              </a:lnSpc>
              <a:buBlip>
                <a:blip r:embed="rId2"/>
              </a:buBlip>
            </a:pPr>
            <a:r>
              <a:rPr lang="en-US" sz="1600" dirty="0" err="1">
                <a:solidFill>
                  <a:srgbClr val="7F7F7F"/>
                </a:solidFill>
                <a:latin typeface="Franklin Gothic Book" pitchFamily="34" charset="0"/>
                <a:ea typeface="Franklin Gothic Book" pitchFamily="34" charset="0"/>
                <a:cs typeface="Franklin Gothic Book" pitchFamily="34" charset="0"/>
              </a:rPr>
              <a:t>Admn</a:t>
            </a:r>
            <a:r>
              <a:rPr lang="en-US" sz="1600" dirty="0">
                <a:solidFill>
                  <a:srgbClr val="7F7F7F"/>
                </a:solidFill>
                <a:latin typeface="Franklin Gothic Book" pitchFamily="34" charset="0"/>
                <a:ea typeface="Franklin Gothic Book" pitchFamily="34" charset="0"/>
                <a:cs typeface="Franklin Gothic Book" pitchFamily="34" charset="0"/>
              </a:rPr>
              <a:t> &amp; Academic Building, Boys &amp; Girls hostel, Staff Quarters, Workshop &amp;  Amenity Centre </a:t>
            </a:r>
            <a:r>
              <a:rPr lang="en-US" sz="1600" dirty="0">
                <a:latin typeface="Franklin Gothic Book" pitchFamily="34" charset="0"/>
                <a:ea typeface="Franklin Gothic Book" pitchFamily="34" charset="0"/>
                <a:cs typeface="Franklin Gothic Book" pitchFamily="34" charset="0"/>
              </a:rPr>
              <a:t>at Tura </a:t>
            </a:r>
            <a:r>
              <a:rPr lang="en-US" sz="1600" dirty="0">
                <a:solidFill>
                  <a:srgbClr val="7F7F7F"/>
                </a:solidFill>
                <a:latin typeface="Franklin Gothic Book" pitchFamily="34" charset="0"/>
                <a:ea typeface="Franklin Gothic Book" pitchFamily="34" charset="0"/>
                <a:cs typeface="Franklin Gothic Book" pitchFamily="34" charset="0"/>
              </a:rPr>
              <a:t>- </a:t>
            </a:r>
            <a:r>
              <a:rPr lang="en-US" sz="1600" dirty="0">
                <a:latin typeface="Franklin Gothic Book" pitchFamily="34" charset="0"/>
                <a:ea typeface="Franklin Gothic Book" pitchFamily="34" charset="0"/>
                <a:cs typeface="Franklin Gothic Book" pitchFamily="34" charset="0"/>
              </a:rPr>
              <a:t>Plot Area: 19.77 Acres. Built – up Area: 8,961 </a:t>
            </a:r>
            <a:r>
              <a:rPr lang="en-US" sz="1600" dirty="0" err="1">
                <a:latin typeface="Franklin Gothic Book" pitchFamily="34" charset="0"/>
                <a:ea typeface="Franklin Gothic Book" pitchFamily="34" charset="0"/>
                <a:cs typeface="Franklin Gothic Book" pitchFamily="34" charset="0"/>
              </a:rPr>
              <a:t>sq.m</a:t>
            </a:r>
            <a:r>
              <a:rPr lang="en-US" sz="1600" dirty="0">
                <a:solidFill>
                  <a:srgbClr val="7F7F7F"/>
                </a:solidFill>
                <a:latin typeface="Franklin Gothic Book" pitchFamily="34" charset="0"/>
                <a:ea typeface="Franklin Gothic Book" pitchFamily="34" charset="0"/>
                <a:cs typeface="Franklin Gothic Book" pitchFamily="34" charset="0"/>
              </a:rPr>
              <a:t>.</a:t>
            </a:r>
          </a:p>
          <a:p>
            <a:pPr marL="238095" indent="-238095" algn="just">
              <a:lnSpc>
                <a:spcPct val="130000"/>
              </a:lnSpc>
              <a:buBlip>
                <a:blip r:embed="rId2"/>
              </a:buBlip>
            </a:pPr>
            <a:r>
              <a:rPr lang="en-US" sz="1600" dirty="0">
                <a:solidFill>
                  <a:srgbClr val="7F7F7F"/>
                </a:solidFill>
                <a:latin typeface="Franklin Gothic Book" pitchFamily="34" charset="0"/>
                <a:ea typeface="Franklin Gothic Book" pitchFamily="34" charset="0"/>
                <a:cs typeface="Franklin Gothic Book" pitchFamily="34" charset="0"/>
              </a:rPr>
              <a:t>Administrative &amp; Academic Building, Boys &amp; Girls hostel, Staff Quarters, Workshop </a:t>
            </a:r>
            <a:r>
              <a:rPr lang="en-US" sz="1600" dirty="0">
                <a:latin typeface="Franklin Gothic Book" pitchFamily="34" charset="0"/>
                <a:ea typeface="Franklin Gothic Book" pitchFamily="34" charset="0"/>
                <a:cs typeface="Franklin Gothic Book" pitchFamily="34" charset="0"/>
              </a:rPr>
              <a:t>at  </a:t>
            </a:r>
            <a:r>
              <a:rPr lang="en-US" sz="1600" dirty="0" err="1">
                <a:latin typeface="Franklin Gothic Book" pitchFamily="34" charset="0"/>
                <a:ea typeface="Franklin Gothic Book" pitchFamily="34" charset="0"/>
                <a:cs typeface="Franklin Gothic Book" pitchFamily="34" charset="0"/>
              </a:rPr>
              <a:t>Jowai</a:t>
            </a:r>
            <a:r>
              <a:rPr lang="en-US" sz="1600" dirty="0">
                <a:latin typeface="Franklin Gothic Book" pitchFamily="34" charset="0"/>
                <a:ea typeface="Franklin Gothic Book" pitchFamily="34" charset="0"/>
                <a:cs typeface="Franklin Gothic Book" pitchFamily="34" charset="0"/>
              </a:rPr>
              <a:t>. Plot Area: 11.74 Acres. Built – up Area: 9,478 </a:t>
            </a:r>
            <a:r>
              <a:rPr lang="en-US" sz="1600" dirty="0" err="1">
                <a:latin typeface="Franklin Gothic Book" pitchFamily="34" charset="0"/>
                <a:ea typeface="Franklin Gothic Book" pitchFamily="34" charset="0"/>
                <a:cs typeface="Franklin Gothic Book" pitchFamily="34" charset="0"/>
              </a:rPr>
              <a:t>sq.m</a:t>
            </a:r>
            <a:r>
              <a:rPr lang="en-US" sz="1600" dirty="0">
                <a:latin typeface="Franklin Gothic Book" pitchFamily="34" charset="0"/>
                <a:ea typeface="Franklin Gothic Book" pitchFamily="34" charset="0"/>
                <a:cs typeface="Franklin Gothic Book" pitchFamily="34" charset="0"/>
              </a:rPr>
              <a:t>.</a:t>
            </a:r>
          </a:p>
          <a:p>
            <a:pPr marL="238095" indent="-238095" algn="just">
              <a:lnSpc>
                <a:spcPct val="130000"/>
              </a:lnSpc>
              <a:buBlip>
                <a:blip r:embed="rId2"/>
              </a:buBlip>
            </a:pPr>
            <a:r>
              <a:rPr lang="en-US" sz="1600" dirty="0">
                <a:solidFill>
                  <a:srgbClr val="7F7F7F"/>
                </a:solidFill>
                <a:latin typeface="Franklin Gothic Book" pitchFamily="34" charset="0"/>
                <a:ea typeface="Franklin Gothic Book" pitchFamily="34" charset="0"/>
                <a:cs typeface="Franklin Gothic Book" pitchFamily="34" charset="0"/>
              </a:rPr>
              <a:t>Administrative office building.</a:t>
            </a:r>
          </a:p>
        </p:txBody>
      </p:sp>
      <p:sp>
        <p:nvSpPr>
          <p:cNvPr id="15" name="Slide Number Placeholder 2"/>
          <p:cNvSpPr>
            <a:spLocks noGrp="1"/>
          </p:cNvSpPr>
          <p:nvPr>
            <p:ph type="sldNum" sz="quarter" idx="10"/>
          </p:nvPr>
        </p:nvSpPr>
        <p:spPr>
          <a:xfrm>
            <a:off x="10485439" y="8458200"/>
            <a:ext cx="3413125" cy="485775"/>
          </a:xfrm>
        </p:spPr>
        <p:txBody>
          <a:bodyPr/>
          <a:lstStyle/>
          <a:p>
            <a:pPr>
              <a:defRPr/>
            </a:pPr>
            <a:fld id="{A60EE9FB-A275-470A-BB61-962D504AF681}" type="slidenum">
              <a:rPr lang="en-US" smtClean="0"/>
              <a:pPr>
                <a:defRPr/>
              </a:pPr>
              <a:t>23</a:t>
            </a:fld>
            <a:endParaRPr lang="en-US" dirty="0"/>
          </a:p>
        </p:txBody>
      </p:sp>
      <p:pic>
        <p:nvPicPr>
          <p:cNvPr id="10" name="Picture 9" descr="DSC00234"/>
          <p:cNvPicPr/>
          <p:nvPr/>
        </p:nvPicPr>
        <p:blipFill>
          <a:blip r:embed="rId3" cstate="print"/>
          <a:srcRect/>
          <a:stretch>
            <a:fillRect/>
          </a:stretch>
        </p:blipFill>
        <p:spPr bwMode="auto">
          <a:xfrm>
            <a:off x="8763000" y="4191000"/>
            <a:ext cx="4800600" cy="2240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4"/>
          <p:cNvSpPr txBox="1">
            <a:spLocks noChangeArrowheads="1"/>
          </p:cNvSpPr>
          <p:nvPr/>
        </p:nvSpPr>
        <p:spPr bwMode="auto">
          <a:xfrm>
            <a:off x="990600" y="4114800"/>
            <a:ext cx="7162800" cy="2400657"/>
          </a:xfrm>
          <a:prstGeom prst="rect">
            <a:avLst/>
          </a:prstGeom>
          <a:noFill/>
          <a:ln w="9525">
            <a:noFill/>
            <a:miter lim="800000"/>
            <a:headEnd/>
            <a:tailEnd/>
          </a:ln>
        </p:spPr>
        <p:txBody>
          <a:bodyPr wrap="square" lIns="0" tIns="0" rIns="0" bIns="0">
            <a:spAutoFit/>
          </a:bodyPr>
          <a:lstStyle/>
          <a:p>
            <a:pPr>
              <a:lnSpc>
                <a:spcPct val="130000"/>
              </a:lnSpc>
            </a:pPr>
            <a:r>
              <a:rPr lang="en-US" sz="2400" b="1" dirty="0">
                <a:latin typeface="Franklin Gothic Book" pitchFamily="34" charset="0"/>
              </a:rPr>
              <a:t> </a:t>
            </a:r>
            <a:r>
              <a:rPr lang="en-US" sz="2000" b="1" dirty="0">
                <a:latin typeface="Franklin Gothic Book" pitchFamily="34" charset="0"/>
              </a:rPr>
              <a:t>Third Technician Education Project India, Nagaland  </a:t>
            </a:r>
          </a:p>
          <a:p>
            <a:pPr>
              <a:lnSpc>
                <a:spcPct val="130000"/>
              </a:lnSpc>
            </a:pPr>
            <a:r>
              <a:rPr lang="en-US" sz="1600" b="1" dirty="0">
                <a:latin typeface="Franklin Gothic Book" pitchFamily="34" charset="0"/>
              </a:rPr>
              <a:t> </a:t>
            </a:r>
            <a:r>
              <a:rPr lang="en-US" sz="1400" dirty="0">
                <a:latin typeface="Franklin Gothic Book" pitchFamily="34" charset="0"/>
              </a:rPr>
              <a:t>(State Project Implementation Unit Directorate of Higher &amp; Technical Education, Nagaland</a:t>
            </a:r>
            <a:r>
              <a:rPr lang="en-GB" sz="1400" dirty="0">
                <a:latin typeface="Franklin Gothic Book" pitchFamily="34" charset="0"/>
              </a:rPr>
              <a:t>)</a:t>
            </a:r>
            <a:endParaRPr lang="en-US" sz="1400" dirty="0">
              <a:latin typeface="Franklin Gothic Book" pitchFamily="34" charset="0"/>
            </a:endParaRPr>
          </a:p>
          <a:p>
            <a:pPr marL="238095" indent="-238095" algn="just">
              <a:lnSpc>
                <a:spcPct val="130000"/>
              </a:lnSpc>
              <a:buBlip>
                <a:blip r:embed="rId2"/>
              </a:buBlip>
            </a:pPr>
            <a:r>
              <a:rPr lang="en-US" sz="1600" dirty="0">
                <a:solidFill>
                  <a:srgbClr val="7F7F7F"/>
                </a:solidFill>
                <a:latin typeface="Franklin Gothic Book" pitchFamily="34" charset="0"/>
                <a:ea typeface="Franklin Gothic Book" pitchFamily="34" charset="0"/>
                <a:cs typeface="Franklin Gothic Book" pitchFamily="34" charset="0"/>
              </a:rPr>
              <a:t>Institute of Communication Technology </a:t>
            </a:r>
            <a:r>
              <a:rPr lang="en-US" sz="1600" dirty="0">
                <a:latin typeface="Franklin Gothic Book" pitchFamily="34" charset="0"/>
                <a:ea typeface="Franklin Gothic Book" pitchFamily="34" charset="0"/>
                <a:cs typeface="Franklin Gothic Book" pitchFamily="34" charset="0"/>
              </a:rPr>
              <a:t>MKK. Plot Area: 35 acres. Built – up area: 5084 sq. m.</a:t>
            </a:r>
          </a:p>
          <a:p>
            <a:pPr marL="238095" indent="-238095" algn="just">
              <a:lnSpc>
                <a:spcPct val="130000"/>
              </a:lnSpc>
              <a:buBlip>
                <a:blip r:embed="rId2"/>
              </a:buBlip>
            </a:pPr>
            <a:r>
              <a:rPr lang="en-US" sz="1600" dirty="0" err="1">
                <a:solidFill>
                  <a:srgbClr val="7F7F7F"/>
                </a:solidFill>
                <a:latin typeface="Franklin Gothic Book" pitchFamily="34" charset="0"/>
                <a:ea typeface="Franklin Gothic Book" pitchFamily="34" charset="0"/>
                <a:cs typeface="Franklin Gothic Book" pitchFamily="34" charset="0"/>
              </a:rPr>
              <a:t>Khelhose</a:t>
            </a:r>
            <a:r>
              <a:rPr lang="en-US" sz="1600" dirty="0">
                <a:solidFill>
                  <a:srgbClr val="7F7F7F"/>
                </a:solidFill>
                <a:latin typeface="Franklin Gothic Book" pitchFamily="34" charset="0"/>
                <a:ea typeface="Franklin Gothic Book" pitchFamily="34" charset="0"/>
                <a:cs typeface="Franklin Gothic Book" pitchFamily="34" charset="0"/>
              </a:rPr>
              <a:t> Polytechnic, </a:t>
            </a:r>
            <a:r>
              <a:rPr lang="en-US" sz="1600" dirty="0" err="1">
                <a:latin typeface="Franklin Gothic Book" pitchFamily="34" charset="0"/>
                <a:ea typeface="Franklin Gothic Book" pitchFamily="34" charset="0"/>
                <a:cs typeface="Franklin Gothic Book" pitchFamily="34" charset="0"/>
              </a:rPr>
              <a:t>Atoizu</a:t>
            </a:r>
            <a:r>
              <a:rPr lang="en-US" sz="1600" dirty="0">
                <a:latin typeface="Franklin Gothic Book" pitchFamily="34" charset="0"/>
                <a:ea typeface="Franklin Gothic Book" pitchFamily="34" charset="0"/>
                <a:cs typeface="Franklin Gothic Book" pitchFamily="34" charset="0"/>
              </a:rPr>
              <a:t>. Plot Area: 29 acres. Built – up Area: 7730 </a:t>
            </a:r>
            <a:r>
              <a:rPr lang="en-US" sz="1600" dirty="0" err="1">
                <a:latin typeface="Franklin Gothic Book" pitchFamily="34" charset="0"/>
                <a:ea typeface="Franklin Gothic Book" pitchFamily="34" charset="0"/>
                <a:cs typeface="Franklin Gothic Book" pitchFamily="34" charset="0"/>
              </a:rPr>
              <a:t>sq.m</a:t>
            </a:r>
            <a:r>
              <a:rPr lang="en-US" sz="1600" dirty="0">
                <a:latin typeface="Franklin Gothic Book" pitchFamily="34" charset="0"/>
                <a:ea typeface="Franklin Gothic Book" pitchFamily="34" charset="0"/>
                <a:cs typeface="Franklin Gothic Book" pitchFamily="34" charset="0"/>
              </a:rPr>
              <a:t>.</a:t>
            </a:r>
          </a:p>
          <a:p>
            <a:pPr marL="238095" indent="-238095" algn="just">
              <a:lnSpc>
                <a:spcPct val="130000"/>
              </a:lnSpc>
              <a:buBlip>
                <a:blip r:embed="rId2"/>
              </a:buBlip>
            </a:pPr>
            <a:r>
              <a:rPr lang="en-US" sz="1600" dirty="0">
                <a:solidFill>
                  <a:srgbClr val="7F7F7F"/>
                </a:solidFill>
                <a:latin typeface="Franklin Gothic Book" pitchFamily="34" charset="0"/>
                <a:ea typeface="Franklin Gothic Book" pitchFamily="34" charset="0"/>
                <a:cs typeface="Franklin Gothic Book" pitchFamily="34" charset="0"/>
              </a:rPr>
              <a:t>Govt. Polytechnic, </a:t>
            </a:r>
            <a:r>
              <a:rPr lang="en-US" sz="1600" dirty="0">
                <a:latin typeface="Franklin Gothic Book" pitchFamily="34" charset="0"/>
                <a:ea typeface="Franklin Gothic Book" pitchFamily="34" charset="0"/>
                <a:cs typeface="Franklin Gothic Book" pitchFamily="34" charset="0"/>
              </a:rPr>
              <a:t>Kohima. Plot Area: 15 acres. Built – Area: 4230 </a:t>
            </a:r>
            <a:r>
              <a:rPr lang="en-US" sz="1600" dirty="0" err="1">
                <a:latin typeface="Franklin Gothic Book" pitchFamily="34" charset="0"/>
                <a:ea typeface="Franklin Gothic Book" pitchFamily="34" charset="0"/>
                <a:cs typeface="Franklin Gothic Book" pitchFamily="34" charset="0"/>
              </a:rPr>
              <a:t>sq.m</a:t>
            </a:r>
            <a:r>
              <a:rPr lang="en-US" sz="1600" dirty="0">
                <a:latin typeface="Franklin Gothic Book" pitchFamily="34" charset="0"/>
                <a:ea typeface="Franklin Gothic Book" pitchFamily="34" charset="0"/>
                <a:cs typeface="Franklin Gothic Book" pitchFamily="34" charset="0"/>
              </a:rPr>
              <a:t>.</a:t>
            </a:r>
          </a:p>
          <a:p>
            <a:pPr marL="238095" indent="-238095" algn="just">
              <a:lnSpc>
                <a:spcPct val="130000"/>
              </a:lnSpc>
              <a:buBlip>
                <a:blip r:embed="rId2"/>
              </a:buBlip>
            </a:pPr>
            <a:r>
              <a:rPr lang="en-US" sz="1600" dirty="0">
                <a:solidFill>
                  <a:srgbClr val="7F7F7F"/>
                </a:solidFill>
                <a:latin typeface="Franklin Gothic Book" pitchFamily="34" charset="0"/>
                <a:ea typeface="Franklin Gothic Book" pitchFamily="34" charset="0"/>
                <a:cs typeface="Franklin Gothic Book" pitchFamily="34" charset="0"/>
              </a:rPr>
              <a:t>Directorate of IT &amp; TE, Kohima. </a:t>
            </a:r>
          </a:p>
        </p:txBody>
      </p:sp>
      <p:pic>
        <p:nvPicPr>
          <p:cNvPr id="16" name="Picture 2" descr="spiu jowai main bldg"/>
          <p:cNvPicPr>
            <a:picLocks noChangeArrowheads="1"/>
          </p:cNvPicPr>
          <p:nvPr/>
        </p:nvPicPr>
        <p:blipFill>
          <a:blip r:embed="rId4" cstate="print">
            <a:lum contrast="16000"/>
          </a:blip>
          <a:srcRect l="25815" t="27908" r="14150" b="42337"/>
          <a:stretch>
            <a:fillRect/>
          </a:stretch>
        </p:blipFill>
        <p:spPr bwMode="auto">
          <a:xfrm>
            <a:off x="8763000" y="1752600"/>
            <a:ext cx="4800600" cy="2240280"/>
          </a:xfrm>
          <a:prstGeom prst="rect">
            <a:avLst/>
          </a:prstGeom>
          <a:noFill/>
          <a:ln w="9525">
            <a:solidFill>
              <a:schemeClr val="tx1"/>
            </a:solidFill>
            <a:miter lim="800000"/>
            <a:headEnd/>
            <a:tailEnd/>
          </a:ln>
        </p:spPr>
      </p:pic>
      <p:cxnSp>
        <p:nvCxnSpPr>
          <p:cNvPr id="18" name="Straight Connector 17"/>
          <p:cNvCxnSpPr/>
          <p:nvPr/>
        </p:nvCxnSpPr>
        <p:spPr>
          <a:xfrm>
            <a:off x="1066800" y="4114800"/>
            <a:ext cx="7239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8DEA464-A9ED-4FB5-8D90-184470066E21}"/>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9" name="TextBox 18">
            <a:extLst>
              <a:ext uri="{FF2B5EF4-FFF2-40B4-BE49-F238E27FC236}">
                <a16:creationId xmlns:a16="http://schemas.microsoft.com/office/drawing/2014/main" id="{29231C48-F114-47B0-A5A5-7B0FE3BE00FD}"/>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21" name="Rectangle 20">
            <a:extLst>
              <a:ext uri="{FF2B5EF4-FFF2-40B4-BE49-F238E27FC236}">
                <a16:creationId xmlns:a16="http://schemas.microsoft.com/office/drawing/2014/main" id="{C8E92AE9-E29F-45FF-B777-BA6F7F12B981}"/>
              </a:ext>
            </a:extLst>
          </p:cNvPr>
          <p:cNvSpPr/>
          <p:nvPr/>
        </p:nvSpPr>
        <p:spPr>
          <a:xfrm>
            <a:off x="0" y="0"/>
            <a:ext cx="14630400" cy="1082212"/>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3300"/>
              </a:lnSpc>
            </a:pPr>
            <a:endParaRPr lang="en-US" sz="1800" i="1" dirty="0">
              <a:solidFill>
                <a:schemeClr val="bg1"/>
              </a:solidFill>
              <a:latin typeface="Franklin Gothic Book" pitchFamily="34" charset="0"/>
              <a:ea typeface="Helvetica Neue Light"/>
              <a:cs typeface="Helvetica Neue Light"/>
            </a:endParaRPr>
          </a:p>
        </p:txBody>
      </p:sp>
      <p:sp>
        <p:nvSpPr>
          <p:cNvPr id="23" name="Rectangle 22">
            <a:extLst>
              <a:ext uri="{FF2B5EF4-FFF2-40B4-BE49-F238E27FC236}">
                <a16:creationId xmlns:a16="http://schemas.microsoft.com/office/drawing/2014/main" id="{490DE26E-699E-4C65-B0D5-250285842C7D}"/>
              </a:ext>
            </a:extLst>
          </p:cNvPr>
          <p:cNvSpPr/>
          <p:nvPr/>
        </p:nvSpPr>
        <p:spPr>
          <a:xfrm>
            <a:off x="76200" y="228600"/>
            <a:ext cx="14097000" cy="733534"/>
          </a:xfrm>
          <a:prstGeom prst="rect">
            <a:avLst/>
          </a:prstGeom>
        </p:spPr>
        <p:txBody>
          <a:bodyPr wrap="square">
            <a:spAutoFit/>
          </a:bodyPr>
          <a:lstStyle/>
          <a:p>
            <a:pPr>
              <a:lnSpc>
                <a:spcPts val="2487"/>
              </a:lnSpc>
            </a:pPr>
            <a:r>
              <a:rPr lang="en-US" sz="2600" b="1" dirty="0">
                <a:solidFill>
                  <a:schemeClr val="bg1"/>
                </a:solidFill>
                <a:latin typeface="Franklin Gothic Book" pitchFamily="34" charset="0"/>
              </a:rPr>
              <a:t>Third Technician Education Project India</a:t>
            </a:r>
            <a:r>
              <a:rPr lang="en-US" sz="2800" b="1" dirty="0">
                <a:solidFill>
                  <a:schemeClr val="bg1"/>
                </a:solidFill>
                <a:latin typeface="Franklin Gothic Book" pitchFamily="34" charset="0"/>
              </a:rPr>
              <a:t>, </a:t>
            </a:r>
            <a:r>
              <a:rPr lang="en-US" sz="1800" b="1" i="1" dirty="0">
                <a:solidFill>
                  <a:schemeClr val="bg1"/>
                </a:solidFill>
                <a:latin typeface="Franklin Gothic Book" pitchFamily="34" charset="0"/>
              </a:rPr>
              <a:t>Meghalaya / Nagaland </a:t>
            </a:r>
            <a:r>
              <a:rPr lang="en-US" sz="1600" i="1" dirty="0">
                <a:solidFill>
                  <a:schemeClr val="bg1"/>
                </a:solidFill>
                <a:latin typeface="Franklin Gothic Book" pitchFamily="34" charset="0"/>
              </a:rPr>
              <a:t> </a:t>
            </a:r>
            <a:r>
              <a:rPr lang="en-US" sz="2000" i="1" dirty="0">
                <a:solidFill>
                  <a:schemeClr val="bg1"/>
                </a:solidFill>
                <a:latin typeface="Franklin Gothic Book" pitchFamily="34" charset="0"/>
              </a:rPr>
              <a:t>For  State Project Implementation Unit Directorate of Higher &amp; Technical Education, Meghalaya / Nagaland  </a:t>
            </a:r>
            <a:r>
              <a:rPr lang="en-US" sz="2400" b="1" i="1" spc="300" dirty="0">
                <a:solidFill>
                  <a:schemeClr val="bg1"/>
                </a:solidFill>
                <a:latin typeface="Franklin Gothic Book" pitchFamily="34" charset="0"/>
                <a:ea typeface="Helvetica Neue Light"/>
                <a:cs typeface="Helvetica Neue Light"/>
              </a:rPr>
              <a:t>(World Bank assisted project)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4"/>
          <p:cNvSpPr txBox="1">
            <a:spLocks noChangeArrowheads="1"/>
          </p:cNvSpPr>
          <p:nvPr/>
        </p:nvSpPr>
        <p:spPr bwMode="auto">
          <a:xfrm>
            <a:off x="11714132" y="1066800"/>
            <a:ext cx="2895486"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Statesman House, New Delhi</a:t>
            </a:r>
          </a:p>
        </p:txBody>
      </p:sp>
      <p:sp>
        <p:nvSpPr>
          <p:cNvPr id="26" name="Text Box 4"/>
          <p:cNvSpPr txBox="1">
            <a:spLocks noChangeArrowheads="1"/>
          </p:cNvSpPr>
          <p:nvPr/>
        </p:nvSpPr>
        <p:spPr bwMode="auto">
          <a:xfrm>
            <a:off x="4343400" y="3581400"/>
            <a:ext cx="3657600" cy="646321"/>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Municipal Corporation of Delhi Civic Centre</a:t>
            </a:r>
          </a:p>
        </p:txBody>
      </p:sp>
      <p:sp>
        <p:nvSpPr>
          <p:cNvPr id="27" name="Text Box 10"/>
          <p:cNvSpPr txBox="1">
            <a:spLocks noChangeArrowheads="1"/>
          </p:cNvSpPr>
          <p:nvPr/>
        </p:nvSpPr>
        <p:spPr bwMode="auto">
          <a:xfrm>
            <a:off x="304800" y="914400"/>
            <a:ext cx="3962400" cy="646321"/>
          </a:xfrm>
          <a:prstGeom prst="rect">
            <a:avLst/>
          </a:prstGeom>
          <a:noFill/>
          <a:ln w="9525">
            <a:noFill/>
            <a:miter lim="800000"/>
          </a:ln>
          <a:effectLst/>
        </p:spPr>
        <p:txBody>
          <a:bodyPr wrap="square" lIns="91428" tIns="45715" rIns="91428" bIns="45715">
            <a:spAutoFit/>
          </a:bodyPr>
          <a:lstStyle/>
          <a:p>
            <a:pPr algn="ctr" eaLnBrk="1" hangingPunct="1"/>
            <a:r>
              <a:rPr lang="en-US" sz="1800" dirty="0">
                <a:solidFill>
                  <a:srgbClr val="000099"/>
                </a:solidFill>
                <a:effectLst>
                  <a:outerShdw blurRad="38100" dist="38100" dir="2700000" algn="tl">
                    <a:srgbClr val="C0C0C0"/>
                  </a:outerShdw>
                </a:effectLst>
                <a:latin typeface="Times New Roman" panose="02020603050405020304" pitchFamily="18" charset="0"/>
              </a:rPr>
              <a:t>First International Finance Centre,  Mumbai </a:t>
            </a:r>
          </a:p>
        </p:txBody>
      </p:sp>
      <p:sp>
        <p:nvSpPr>
          <p:cNvPr id="28" name="Text Box 13"/>
          <p:cNvSpPr txBox="1">
            <a:spLocks noChangeArrowheads="1"/>
          </p:cNvSpPr>
          <p:nvPr/>
        </p:nvSpPr>
        <p:spPr bwMode="auto">
          <a:xfrm>
            <a:off x="381000" y="3581400"/>
            <a:ext cx="3810002" cy="646321"/>
          </a:xfrm>
          <a:prstGeom prst="rect">
            <a:avLst/>
          </a:prstGeom>
          <a:noFill/>
          <a:ln w="9525">
            <a:noFill/>
            <a:miter lim="800000"/>
          </a:ln>
          <a:effectLst/>
        </p:spPr>
        <p:txBody>
          <a:bodyPr wrap="square" lIns="91428" tIns="45715" rIns="91428" bIns="45715">
            <a:spAutoFit/>
          </a:bodyPr>
          <a:lstStyle/>
          <a:p>
            <a:pPr algn="ctr" eaLnBrk="1" hangingPunct="1"/>
            <a:r>
              <a:rPr lang="en-US" sz="1800" dirty="0">
                <a:solidFill>
                  <a:srgbClr val="000099"/>
                </a:solidFill>
                <a:effectLst>
                  <a:outerShdw blurRad="38100" dist="38100" dir="2700000" algn="tl">
                    <a:srgbClr val="C0C0C0"/>
                  </a:outerShdw>
                </a:effectLst>
                <a:latin typeface="Times New Roman" panose="02020603050405020304" pitchFamily="18" charset="0"/>
              </a:rPr>
              <a:t>DG MAP - Director General </a:t>
            </a:r>
          </a:p>
          <a:p>
            <a:pPr algn="ctr" eaLnBrk="1" hangingPunct="1"/>
            <a:r>
              <a:rPr lang="en-US" sz="1800" dirty="0">
                <a:solidFill>
                  <a:srgbClr val="000099"/>
                </a:solidFill>
                <a:effectLst>
                  <a:outerShdw blurRad="38100" dist="38100" dir="2700000" algn="tl">
                    <a:srgbClr val="C0C0C0"/>
                  </a:outerShdw>
                </a:effectLst>
                <a:latin typeface="Times New Roman" panose="02020603050405020304" pitchFamily="18" charset="0"/>
              </a:rPr>
              <a:t>Married Accommodation Project</a:t>
            </a:r>
          </a:p>
        </p:txBody>
      </p:sp>
      <p:pic>
        <p:nvPicPr>
          <p:cNvPr id="29" name="Picture 2" descr="Z:\BD\Ahana\FIFC\FIFC Pics.jpg"/>
          <p:cNvPicPr>
            <a:picLocks noChangeAspect="1" noChangeArrowheads="1"/>
          </p:cNvPicPr>
          <p:nvPr/>
        </p:nvPicPr>
        <p:blipFill>
          <a:blip r:embed="rId2" cstate="email"/>
          <a:srcRect/>
          <a:stretch>
            <a:fillRect/>
          </a:stretch>
        </p:blipFill>
        <p:spPr bwMode="auto">
          <a:xfrm>
            <a:off x="533400" y="1524000"/>
            <a:ext cx="3429000" cy="201705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0" name="Picture 29"/>
          <p:cNvPicPr>
            <a:picLocks noChangeAspect="1"/>
          </p:cNvPicPr>
          <p:nvPr/>
        </p:nvPicPr>
        <p:blipFill>
          <a:blip r:embed="rId3" cstate="print"/>
          <a:srcRect/>
          <a:stretch>
            <a:fillRect/>
          </a:stretch>
        </p:blipFill>
        <p:spPr>
          <a:xfrm>
            <a:off x="12268200" y="1524000"/>
            <a:ext cx="2056874" cy="198150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1" name="Picture 3"/>
          <p:cNvPicPr>
            <a:picLocks noChangeAspect="1" noChangeArrowheads="1"/>
          </p:cNvPicPr>
          <p:nvPr/>
        </p:nvPicPr>
        <p:blipFill>
          <a:blip r:embed="rId4" cstate="print"/>
          <a:srcRect/>
          <a:stretch>
            <a:fillRect/>
          </a:stretch>
        </p:blipFill>
        <p:spPr bwMode="auto">
          <a:xfrm>
            <a:off x="533400" y="4267200"/>
            <a:ext cx="3505202" cy="206599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9600" y="4267200"/>
            <a:ext cx="3581402" cy="20104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3" name="Picture 5" descr="TNHP1"/>
          <p:cNvPicPr>
            <a:picLocks noChangeArrowheads="1"/>
          </p:cNvPicPr>
          <p:nvPr/>
        </p:nvPicPr>
        <p:blipFill>
          <a:blip r:embed="rId6" cstate="print"/>
          <a:srcRect t="9732"/>
          <a:stretch>
            <a:fillRect/>
          </a:stretch>
        </p:blipFill>
        <p:spPr bwMode="auto">
          <a:xfrm>
            <a:off x="4343400" y="1524000"/>
            <a:ext cx="3719514" cy="19812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4" name="Picture 10" descr="E:\Mumbai data\9.00 Photographs\fOR IMAGES\Selected Photos from Every Sector\Hotels\Grand Hyatt Mumbai.jpg"/>
          <p:cNvPicPr>
            <a:picLocks noChangeArrowheads="1"/>
          </p:cNvPicPr>
          <p:nvPr/>
        </p:nvPicPr>
        <p:blipFill>
          <a:blip r:embed="rId7" cstate="print"/>
          <a:srcRect/>
          <a:stretch>
            <a:fillRect/>
          </a:stretch>
        </p:blipFill>
        <p:spPr bwMode="auto">
          <a:xfrm>
            <a:off x="8458200" y="1524000"/>
            <a:ext cx="3291840" cy="19812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5" name="Picture 4" descr="NAPEROL TOWER"/>
          <p:cNvPicPr>
            <a:picLocks noChangeAspect="1" noChangeArrowheads="1"/>
          </p:cNvPicPr>
          <p:nvPr/>
        </p:nvPicPr>
        <p:blipFill>
          <a:blip r:embed="rId8" cstate="print"/>
          <a:srcRect l="2826" t="3940" r="2826" b="5911"/>
          <a:stretch>
            <a:fillRect/>
          </a:stretch>
        </p:blipFill>
        <p:spPr bwMode="auto">
          <a:xfrm>
            <a:off x="8458200" y="4267200"/>
            <a:ext cx="2057400" cy="211726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19" name="Text Box 4"/>
          <p:cNvSpPr txBox="1">
            <a:spLocks noChangeArrowheads="1"/>
          </p:cNvSpPr>
          <p:nvPr/>
        </p:nvSpPr>
        <p:spPr bwMode="auto">
          <a:xfrm>
            <a:off x="8382000" y="3505200"/>
            <a:ext cx="2438402" cy="646321"/>
          </a:xfrm>
          <a:prstGeom prst="rect">
            <a:avLst/>
          </a:prstGeom>
          <a:noFill/>
          <a:ln w="9525">
            <a:noFill/>
            <a:miter lim="800000"/>
          </a:ln>
          <a:effectLst/>
        </p:spPr>
        <p:txBody>
          <a:bodyPr wrap="square" lIns="91428" tIns="45715" rIns="91428" bIns="45715">
            <a:spAutoFit/>
          </a:bodyPr>
          <a:lstStyle/>
          <a:p>
            <a:pPr algn="ctr"/>
            <a:r>
              <a:rPr lang="en-US" sz="1800" dirty="0" err="1">
                <a:solidFill>
                  <a:srgbClr val="000099"/>
                </a:solidFill>
                <a:effectLst>
                  <a:outerShdw blurRad="38100" dist="38100" dir="2700000" algn="tl">
                    <a:srgbClr val="C0C0C0"/>
                  </a:outerShdw>
                </a:effectLst>
                <a:latin typeface="Times New Roman" panose="02020603050405020304" pitchFamily="18" charset="0"/>
              </a:rPr>
              <a:t>Naparel</a:t>
            </a:r>
            <a:r>
              <a:rPr lang="en-US" sz="1800" dirty="0">
                <a:solidFill>
                  <a:srgbClr val="000099"/>
                </a:solidFill>
                <a:effectLst>
                  <a:outerShdw blurRad="38100" dist="38100" dir="2700000" algn="tl">
                    <a:srgbClr val="C0C0C0"/>
                  </a:outerShdw>
                </a:effectLst>
                <a:latin typeface="Times New Roman" panose="02020603050405020304" pitchFamily="18" charset="0"/>
              </a:rPr>
              <a:t> Towers, Mumbai</a:t>
            </a:r>
          </a:p>
        </p:txBody>
      </p:sp>
      <p:sp>
        <p:nvSpPr>
          <p:cNvPr id="20" name="Text Box 10"/>
          <p:cNvSpPr txBox="1">
            <a:spLocks noChangeArrowheads="1"/>
          </p:cNvSpPr>
          <p:nvPr/>
        </p:nvSpPr>
        <p:spPr bwMode="auto">
          <a:xfrm>
            <a:off x="4191000" y="914400"/>
            <a:ext cx="3962400" cy="646321"/>
          </a:xfrm>
          <a:prstGeom prst="rect">
            <a:avLst/>
          </a:prstGeom>
          <a:noFill/>
          <a:ln w="9525">
            <a:noFill/>
            <a:miter lim="800000"/>
          </a:ln>
          <a:effectLst/>
        </p:spPr>
        <p:txBody>
          <a:bodyPr wrap="square" lIns="91428" tIns="45715" rIns="91428" bIns="45715">
            <a:spAutoFit/>
          </a:bodyPr>
          <a:lstStyle/>
          <a:p>
            <a:pPr algn="ctr" eaLnBrk="1" hangingPunct="1"/>
            <a:r>
              <a:rPr lang="en-US" sz="1800" dirty="0">
                <a:solidFill>
                  <a:srgbClr val="000099"/>
                </a:solidFill>
                <a:effectLst>
                  <a:outerShdw blurRad="38100" dist="38100" dir="2700000" algn="tl">
                    <a:srgbClr val="C0C0C0"/>
                  </a:outerShdw>
                </a:effectLst>
                <a:latin typeface="Times New Roman" panose="02020603050405020304" pitchFamily="18" charset="0"/>
              </a:rPr>
              <a:t>Tamil Nadu Police Academy – </a:t>
            </a:r>
            <a:r>
              <a:rPr lang="en-US" sz="1800" dirty="0" err="1">
                <a:solidFill>
                  <a:srgbClr val="000099"/>
                </a:solidFill>
                <a:effectLst>
                  <a:outerShdw blurRad="38100" dist="38100" dir="2700000" algn="tl">
                    <a:srgbClr val="C0C0C0"/>
                  </a:outerShdw>
                </a:effectLst>
                <a:latin typeface="Times New Roman" panose="02020603050405020304" pitchFamily="18" charset="0"/>
              </a:rPr>
              <a:t>Admn</a:t>
            </a:r>
            <a:r>
              <a:rPr lang="en-US" sz="1800" dirty="0">
                <a:solidFill>
                  <a:srgbClr val="000099"/>
                </a:solidFill>
                <a:effectLst>
                  <a:outerShdw blurRad="38100" dist="38100" dir="2700000" algn="tl">
                    <a:srgbClr val="C0C0C0"/>
                  </a:outerShdw>
                </a:effectLst>
                <a:latin typeface="Times New Roman" panose="02020603050405020304" pitchFamily="18" charset="0"/>
              </a:rPr>
              <a:t>. Building</a:t>
            </a:r>
          </a:p>
        </p:txBody>
      </p:sp>
      <p:sp>
        <p:nvSpPr>
          <p:cNvPr id="21" name="Text Box 10"/>
          <p:cNvSpPr txBox="1">
            <a:spLocks noChangeArrowheads="1"/>
          </p:cNvSpPr>
          <p:nvPr/>
        </p:nvSpPr>
        <p:spPr bwMode="auto">
          <a:xfrm>
            <a:off x="8077200" y="914400"/>
            <a:ext cx="3962400" cy="646321"/>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Grand Hyatt – 5 Star Deluxe Hotel Mumbai</a:t>
            </a:r>
          </a:p>
        </p:txBody>
      </p:sp>
      <p:pic>
        <p:nvPicPr>
          <p:cNvPr id="24" name="Picture 9" descr="_62R2641 copy"/>
          <p:cNvPicPr>
            <a:picLocks noChangeAspect="1" noChangeArrowheads="1"/>
          </p:cNvPicPr>
          <p:nvPr/>
        </p:nvPicPr>
        <p:blipFill>
          <a:blip r:embed="rId9" cstate="print"/>
          <a:srcRect/>
          <a:stretch>
            <a:fillRect/>
          </a:stretch>
        </p:blipFill>
        <p:spPr bwMode="auto">
          <a:xfrm>
            <a:off x="10972800" y="4267200"/>
            <a:ext cx="3394557" cy="2057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36" name="Text Box 10"/>
          <p:cNvSpPr txBox="1">
            <a:spLocks noChangeArrowheads="1"/>
          </p:cNvSpPr>
          <p:nvPr/>
        </p:nvSpPr>
        <p:spPr bwMode="auto">
          <a:xfrm>
            <a:off x="11506200" y="3581400"/>
            <a:ext cx="2590800"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ICICI Bank,  Mumbai </a:t>
            </a:r>
          </a:p>
        </p:txBody>
      </p:sp>
      <p:pic>
        <p:nvPicPr>
          <p:cNvPr id="39" name="Picture 8" descr="MTNL POWAI 2"/>
          <p:cNvPicPr>
            <a:picLocks noChangeArrowheads="1"/>
          </p:cNvPicPr>
          <p:nvPr/>
        </p:nvPicPr>
        <p:blipFill>
          <a:blip r:embed="rId10" cstate="print"/>
          <a:srcRect/>
          <a:stretch>
            <a:fillRect/>
          </a:stretch>
        </p:blipFill>
        <p:spPr bwMode="auto">
          <a:xfrm>
            <a:off x="9677400" y="6897434"/>
            <a:ext cx="4343400" cy="186556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40" name="Text Box 4"/>
          <p:cNvSpPr txBox="1">
            <a:spLocks noChangeArrowheads="1"/>
          </p:cNvSpPr>
          <p:nvPr/>
        </p:nvSpPr>
        <p:spPr bwMode="auto">
          <a:xfrm>
            <a:off x="8305800" y="6477000"/>
            <a:ext cx="6705600"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MTNL Regional Telecom Training Center and Hostel Building</a:t>
            </a:r>
          </a:p>
        </p:txBody>
      </p:sp>
      <p:sp>
        <p:nvSpPr>
          <p:cNvPr id="42" name="Text Box 13"/>
          <p:cNvSpPr txBox="1">
            <a:spLocks noChangeArrowheads="1"/>
          </p:cNvSpPr>
          <p:nvPr/>
        </p:nvSpPr>
        <p:spPr bwMode="auto">
          <a:xfrm>
            <a:off x="5334000" y="6477000"/>
            <a:ext cx="2971800"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National Stock Exchange</a:t>
            </a:r>
          </a:p>
        </p:txBody>
      </p:sp>
      <p:pic>
        <p:nvPicPr>
          <p:cNvPr id="4098"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43399" y="6897434"/>
            <a:ext cx="5143499" cy="197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1002" y="6897434"/>
            <a:ext cx="3581402" cy="1865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Text Box 13"/>
          <p:cNvSpPr txBox="1">
            <a:spLocks noChangeArrowheads="1"/>
          </p:cNvSpPr>
          <p:nvPr/>
        </p:nvSpPr>
        <p:spPr bwMode="auto">
          <a:xfrm>
            <a:off x="0" y="6477000"/>
            <a:ext cx="4305299"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Delhi Metro Rail Corporation Building</a:t>
            </a:r>
          </a:p>
        </p:txBody>
      </p:sp>
      <p:sp>
        <p:nvSpPr>
          <p:cNvPr id="41" name="Rectangle 40">
            <a:extLst>
              <a:ext uri="{FF2B5EF4-FFF2-40B4-BE49-F238E27FC236}">
                <a16:creationId xmlns:a16="http://schemas.microsoft.com/office/drawing/2014/main" id="{8E08825D-E2D0-45EC-84EE-694692FBECF9}"/>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43" name="TextBox 42">
            <a:extLst>
              <a:ext uri="{FF2B5EF4-FFF2-40B4-BE49-F238E27FC236}">
                <a16:creationId xmlns:a16="http://schemas.microsoft.com/office/drawing/2014/main" id="{6BFC5EAE-BAD2-41EB-8B7F-ADA00D4349A1}"/>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37" name="Rectangle 36">
            <a:extLst>
              <a:ext uri="{FF2B5EF4-FFF2-40B4-BE49-F238E27FC236}">
                <a16:creationId xmlns:a16="http://schemas.microsoft.com/office/drawing/2014/main" id="{0112423E-FE31-4136-BF19-8A8D91666F07}"/>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lnSpc>
                <a:spcPts val="2488"/>
              </a:lnSpc>
            </a:pPr>
            <a:r>
              <a:rPr lang="en-US" sz="2800" b="1" dirty="0"/>
              <a:t>Consultancy Services - Building Construction Sector</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38" name="Slide Number Placeholder 10">
            <a:extLst>
              <a:ext uri="{FF2B5EF4-FFF2-40B4-BE49-F238E27FC236}">
                <a16:creationId xmlns:a16="http://schemas.microsoft.com/office/drawing/2014/main" id="{616B488C-3C82-45E1-ADC5-4C343A4DFD11}"/>
              </a:ext>
            </a:extLst>
          </p:cNvPr>
          <p:cNvSpPr>
            <a:spLocks noGrp="1"/>
          </p:cNvSpPr>
          <p:nvPr>
            <p:ph type="sldNum" sz="quarter" idx="10"/>
          </p:nvPr>
        </p:nvSpPr>
        <p:spPr>
          <a:xfrm>
            <a:off x="11217275" y="8458200"/>
            <a:ext cx="3413125" cy="485775"/>
          </a:xfrm>
        </p:spPr>
        <p:txBody>
          <a:bodyPr/>
          <a:lstStyle/>
          <a:p>
            <a:pPr>
              <a:defRPr/>
            </a:pPr>
            <a:fld id="{3D215C46-7DA2-4238-A8F5-07CDC90E1748}" type="slidenum">
              <a:rPr lang="en-US" smtClean="0"/>
              <a:pPr>
                <a:defRPr/>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Y:\9.00 Photographs\Aliah Univ\IMG_20141111_1702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912224"/>
            <a:ext cx="10896601" cy="375661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8" descr="Print - Office Complex.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228600" y="4876800"/>
            <a:ext cx="8839200" cy="3810000"/>
          </a:xfrm>
          <a:prstGeom prst="rect">
            <a:avLst/>
          </a:prstGeom>
        </p:spPr>
      </p:pic>
      <p:sp>
        <p:nvSpPr>
          <p:cNvPr id="10" name="TextBox 15"/>
          <p:cNvSpPr txBox="1">
            <a:spLocks noChangeArrowheads="1"/>
          </p:cNvSpPr>
          <p:nvPr/>
        </p:nvSpPr>
        <p:spPr bwMode="auto">
          <a:xfrm>
            <a:off x="4343400" y="848868"/>
            <a:ext cx="6248400" cy="721912"/>
          </a:xfrm>
          <a:prstGeom prst="rect">
            <a:avLst/>
          </a:prstGeom>
          <a:noFill/>
          <a:ln w="9525">
            <a:noFill/>
            <a:miter lim="800000"/>
          </a:ln>
        </p:spPr>
        <p:txBody>
          <a:bodyPr wrap="square" lIns="135812" tIns="67905" rIns="135812" bIns="67905">
            <a:spAutoFit/>
          </a:bodyPr>
          <a:lstStyle/>
          <a:p>
            <a:pPr defTabSz="1358265">
              <a:defRPr/>
            </a:pPr>
            <a:r>
              <a:rPr lang="en-US" sz="2000" b="1" dirty="0">
                <a:solidFill>
                  <a:srgbClr val="002060"/>
                </a:solidFill>
                <a:latin typeface="Franklin Gothic Book" pitchFamily="34" charset="0"/>
                <a:ea typeface="Helvetica Neue UltraLight"/>
              </a:rPr>
              <a:t>Aliah University Campus    </a:t>
            </a:r>
            <a:r>
              <a:rPr lang="en-US" sz="1800" b="1" i="1" dirty="0">
                <a:solidFill>
                  <a:srgbClr val="002060"/>
                </a:solidFill>
                <a:latin typeface="Franklin Gothic Book" pitchFamily="34" charset="0"/>
                <a:ea typeface="Helvetica Neue UltraLight"/>
              </a:rPr>
              <a:t>New town </a:t>
            </a:r>
            <a:r>
              <a:rPr lang="en-US" sz="1800" b="1" i="1" dirty="0" err="1">
                <a:solidFill>
                  <a:srgbClr val="002060"/>
                </a:solidFill>
                <a:latin typeface="Franklin Gothic Book" pitchFamily="34" charset="0"/>
                <a:ea typeface="Helvetica Neue UltraLight"/>
              </a:rPr>
              <a:t>Rajarhat</a:t>
            </a:r>
            <a:r>
              <a:rPr lang="en-US" sz="1800" b="1" i="1" dirty="0">
                <a:solidFill>
                  <a:srgbClr val="002060"/>
                </a:solidFill>
                <a:latin typeface="Franklin Gothic Book" pitchFamily="34" charset="0"/>
                <a:ea typeface="Helvetica Neue UltraLight"/>
              </a:rPr>
              <a:t> West Bengal / 87331 </a:t>
            </a:r>
            <a:r>
              <a:rPr lang="en-US" sz="1800" b="1" i="1" dirty="0" err="1">
                <a:solidFill>
                  <a:srgbClr val="002060"/>
                </a:solidFill>
                <a:latin typeface="Franklin Gothic Book" pitchFamily="34" charset="0"/>
                <a:ea typeface="Helvetica Neue UltraLight"/>
              </a:rPr>
              <a:t>Sq</a:t>
            </a:r>
            <a:r>
              <a:rPr lang="en-US" sz="1800" b="1" i="1" dirty="0">
                <a:solidFill>
                  <a:srgbClr val="002060"/>
                </a:solidFill>
                <a:latin typeface="Franklin Gothic Book" pitchFamily="34" charset="0"/>
                <a:ea typeface="Helvetica Neue UltraLight"/>
              </a:rPr>
              <a:t> </a:t>
            </a:r>
            <a:r>
              <a:rPr lang="en-US" sz="1800" b="1" i="1" dirty="0" err="1">
                <a:solidFill>
                  <a:srgbClr val="002060"/>
                </a:solidFill>
                <a:latin typeface="Franklin Gothic Book" pitchFamily="34" charset="0"/>
                <a:ea typeface="Helvetica Neue UltraLight"/>
              </a:rPr>
              <a:t>Mtrs</a:t>
            </a:r>
            <a:r>
              <a:rPr lang="en-US" sz="1800" b="1" i="1" dirty="0">
                <a:solidFill>
                  <a:srgbClr val="002060"/>
                </a:solidFill>
                <a:latin typeface="Franklin Gothic Book" pitchFamily="34" charset="0"/>
                <a:ea typeface="Helvetica Neue UltraLight"/>
              </a:rPr>
              <a:t> / </a:t>
            </a:r>
            <a:r>
              <a:rPr lang="en-US" sz="1800" b="1" i="1" dirty="0" err="1">
                <a:solidFill>
                  <a:srgbClr val="002060"/>
                </a:solidFill>
                <a:latin typeface="Franklin Gothic Book" pitchFamily="34" charset="0"/>
                <a:ea typeface="Helvetica Neue UltraLight"/>
              </a:rPr>
              <a:t>Rs</a:t>
            </a:r>
            <a:r>
              <a:rPr lang="en-US" sz="1800" b="1" i="1" dirty="0">
                <a:solidFill>
                  <a:srgbClr val="002060"/>
                </a:solidFill>
                <a:latin typeface="Franklin Gothic Book" pitchFamily="34" charset="0"/>
                <a:ea typeface="Helvetica Neue UltraLight"/>
              </a:rPr>
              <a:t> 236 </a:t>
            </a:r>
            <a:r>
              <a:rPr lang="en-US" sz="1800" b="1" i="1" dirty="0" err="1">
                <a:solidFill>
                  <a:srgbClr val="002060"/>
                </a:solidFill>
                <a:latin typeface="Franklin Gothic Book" pitchFamily="34" charset="0"/>
                <a:ea typeface="Helvetica Neue UltraLight"/>
              </a:rPr>
              <a:t>Crs</a:t>
            </a:r>
            <a:endParaRPr lang="en-US" sz="1800" b="1" i="1" dirty="0">
              <a:solidFill>
                <a:srgbClr val="002060"/>
              </a:solidFill>
              <a:latin typeface="Franklin Gothic Book" pitchFamily="34" charset="0"/>
              <a:ea typeface="Helvetica Neue UltraLight"/>
            </a:endParaRPr>
          </a:p>
        </p:txBody>
      </p:sp>
      <p:sp>
        <p:nvSpPr>
          <p:cNvPr id="2" name="Rectangle 1"/>
          <p:cNvSpPr/>
          <p:nvPr/>
        </p:nvSpPr>
        <p:spPr>
          <a:xfrm>
            <a:off x="381000" y="5003801"/>
            <a:ext cx="8458200" cy="707886"/>
          </a:xfrm>
          <a:prstGeom prst="rect">
            <a:avLst/>
          </a:prstGeom>
        </p:spPr>
        <p:txBody>
          <a:bodyPr wrap="square">
            <a:spAutoFit/>
          </a:bodyPr>
          <a:lstStyle/>
          <a:p>
            <a:pPr defTabSz="1358524" fontAlgn="auto">
              <a:spcBef>
                <a:spcPts val="0"/>
              </a:spcBef>
              <a:spcAft>
                <a:spcPts val="0"/>
              </a:spcAft>
              <a:defRPr/>
            </a:pPr>
            <a:r>
              <a:rPr lang="en-US" sz="2400" b="1" dirty="0">
                <a:latin typeface="Cambria" pitchFamily="18" charset="0"/>
                <a:ea typeface="Helvetica Neue UltraLight"/>
              </a:rPr>
              <a:t>OFFICE COMPLEX AT KKNPP – NPCIL, </a:t>
            </a:r>
            <a:r>
              <a:rPr lang="en-US" sz="1600" b="1" dirty="0" err="1">
                <a:latin typeface="Cambria" pitchFamily="18" charset="0"/>
                <a:ea typeface="Helvetica Neue UltraLight"/>
              </a:rPr>
              <a:t>Koodankulam</a:t>
            </a:r>
            <a:r>
              <a:rPr lang="en-US" sz="1600" b="1" dirty="0">
                <a:latin typeface="Cambria" pitchFamily="18" charset="0"/>
                <a:ea typeface="Helvetica Neue UltraLight"/>
              </a:rPr>
              <a:t>, TN / 40,563 </a:t>
            </a:r>
            <a:r>
              <a:rPr lang="en-US" sz="1600" b="1" dirty="0" err="1">
                <a:latin typeface="Cambria" pitchFamily="18" charset="0"/>
                <a:ea typeface="Helvetica Neue UltraLight"/>
              </a:rPr>
              <a:t>Sq</a:t>
            </a:r>
            <a:r>
              <a:rPr lang="en-US" sz="1600" b="1" dirty="0">
                <a:latin typeface="Cambria" pitchFamily="18" charset="0"/>
                <a:ea typeface="Helvetica Neue UltraLight"/>
              </a:rPr>
              <a:t> </a:t>
            </a:r>
            <a:r>
              <a:rPr lang="en-US" sz="1600" b="1" dirty="0" err="1">
                <a:latin typeface="Cambria" pitchFamily="18" charset="0"/>
                <a:ea typeface="Helvetica Neue UltraLight"/>
              </a:rPr>
              <a:t>Mtrs</a:t>
            </a:r>
            <a:endParaRPr lang="en-US" sz="1400" b="1" cap="small" dirty="0">
              <a:latin typeface="Cambria" pitchFamily="18" charset="0"/>
              <a:ea typeface="Helvetica Neue UltraLight"/>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400" y="4876800"/>
            <a:ext cx="51054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0134600" y="4876800"/>
            <a:ext cx="4343400" cy="615553"/>
          </a:xfrm>
          <a:prstGeom prst="rect">
            <a:avLst/>
          </a:prstGeom>
        </p:spPr>
        <p:txBody>
          <a:bodyPr wrap="square">
            <a:spAutoFit/>
          </a:bodyPr>
          <a:lstStyle/>
          <a:p>
            <a:pPr defTabSz="1358524" fontAlgn="auto">
              <a:spcBef>
                <a:spcPts val="0"/>
              </a:spcBef>
              <a:spcAft>
                <a:spcPts val="0"/>
              </a:spcAft>
              <a:defRPr/>
            </a:pPr>
            <a:r>
              <a:rPr lang="en-US" sz="1800" b="1" dirty="0">
                <a:latin typeface="Cambria" pitchFamily="18" charset="0"/>
                <a:ea typeface="Helvetica Neue UltraLight"/>
              </a:rPr>
              <a:t>Delhi Metro Rail Corporation Building</a:t>
            </a:r>
          </a:p>
          <a:p>
            <a:pPr algn="ctr" defTabSz="1358524" fontAlgn="auto">
              <a:spcBef>
                <a:spcPts val="0"/>
              </a:spcBef>
              <a:spcAft>
                <a:spcPts val="0"/>
              </a:spcAft>
              <a:defRPr/>
            </a:pPr>
            <a:r>
              <a:rPr lang="en-US" sz="1600" b="1" cap="small" dirty="0">
                <a:latin typeface="Cambria" pitchFamily="18" charset="0"/>
                <a:ea typeface="Helvetica Neue UltraLight"/>
              </a:rPr>
              <a:t>Res .</a:t>
            </a:r>
            <a:r>
              <a:rPr lang="en-US" sz="1600" b="1" cap="small" dirty="0" err="1">
                <a:latin typeface="Cambria" pitchFamily="18" charset="0"/>
                <a:ea typeface="Helvetica Neue UltraLight"/>
              </a:rPr>
              <a:t>Accom</a:t>
            </a:r>
            <a:r>
              <a:rPr lang="en-US" sz="1600" b="1" cap="small" dirty="0">
                <a:latin typeface="Cambria" pitchFamily="18" charset="0"/>
                <a:ea typeface="Helvetica Neue UltraLight"/>
              </a:rPr>
              <a:t>. 255 quarters</a:t>
            </a:r>
          </a:p>
        </p:txBody>
      </p:sp>
      <p:sp>
        <p:nvSpPr>
          <p:cNvPr id="3" name="TextBox 2"/>
          <p:cNvSpPr txBox="1"/>
          <p:nvPr/>
        </p:nvSpPr>
        <p:spPr>
          <a:xfrm>
            <a:off x="11430000" y="885674"/>
            <a:ext cx="2895600" cy="3786358"/>
          </a:xfrm>
          <a:prstGeom prst="rect">
            <a:avLst/>
          </a:prstGeom>
          <a:solidFill>
            <a:schemeClr val="tx2">
              <a:lumMod val="60000"/>
              <a:lumOff val="40000"/>
              <a:alpha val="50000"/>
            </a:schemeClr>
          </a:solidFill>
        </p:spPr>
        <p:txBody>
          <a:bodyPr wrap="square" rtlCol="0">
            <a:spAutoFit/>
          </a:bodyPr>
          <a:lstStyle/>
          <a:p>
            <a:pPr>
              <a:lnSpc>
                <a:spcPct val="175000"/>
              </a:lnSpc>
            </a:pPr>
            <a:r>
              <a:rPr lang="en-US" sz="2000" b="1" dirty="0"/>
              <a:t>Consultancy in Buildings Sector – Master Planning, Land Scape, Detailed Designs, Drawings, </a:t>
            </a:r>
            <a:r>
              <a:rPr lang="en-US" sz="2000" b="1" dirty="0" err="1"/>
              <a:t>BoQs</a:t>
            </a:r>
            <a:r>
              <a:rPr lang="en-US" sz="2000" b="1" dirty="0"/>
              <a:t>, PMC, Green Building Concept </a:t>
            </a:r>
            <a:r>
              <a:rPr lang="en-US" sz="2000" b="1" dirty="0" err="1"/>
              <a:t>etc</a:t>
            </a:r>
            <a:endParaRPr lang="en-US" sz="500" b="1" dirty="0"/>
          </a:p>
        </p:txBody>
      </p:sp>
      <p:sp>
        <p:nvSpPr>
          <p:cNvPr id="13" name="Rectangle 12">
            <a:extLst>
              <a:ext uri="{FF2B5EF4-FFF2-40B4-BE49-F238E27FC236}">
                <a16:creationId xmlns:a16="http://schemas.microsoft.com/office/drawing/2014/main" id="{F0AC4729-99DF-482A-A691-F20EF3E79094}"/>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6" name="TextBox 15">
            <a:extLst>
              <a:ext uri="{FF2B5EF4-FFF2-40B4-BE49-F238E27FC236}">
                <a16:creationId xmlns:a16="http://schemas.microsoft.com/office/drawing/2014/main" id="{FAAA760B-EDF6-4AD5-B3E5-BB531DB4D2D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7" name="Rectangle 16">
            <a:extLst>
              <a:ext uri="{FF2B5EF4-FFF2-40B4-BE49-F238E27FC236}">
                <a16:creationId xmlns:a16="http://schemas.microsoft.com/office/drawing/2014/main" id="{A90D4F2B-0481-47DD-A076-0E0C604908B6}"/>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lnSpc>
                <a:spcPts val="2488"/>
              </a:lnSpc>
            </a:pPr>
            <a:r>
              <a:rPr lang="en-US" sz="2800" b="1" dirty="0"/>
              <a:t>Consultancy Services - Building Construction Sector</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12" name="Slide Number Placeholder 10">
            <a:extLst>
              <a:ext uri="{FF2B5EF4-FFF2-40B4-BE49-F238E27FC236}">
                <a16:creationId xmlns:a16="http://schemas.microsoft.com/office/drawing/2014/main" id="{ABFACDC5-53DF-4904-ACA6-205C4BBFC7FB}"/>
              </a:ext>
            </a:extLst>
          </p:cNvPr>
          <p:cNvSpPr txBox="1">
            <a:spLocks/>
          </p:cNvSpPr>
          <p:nvPr/>
        </p:nvSpPr>
        <p:spPr>
          <a:xfrm>
            <a:off x="14249400" y="8534400"/>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3D215C46-7DA2-4238-A8F5-07CDC90E1748}" type="slidenum">
              <a:rPr lang="en-US" smtClean="0"/>
              <a:pPr>
                <a:defRPr/>
              </a:pPr>
              <a:t>25</a:t>
            </a:fld>
            <a:endParaRPr lang="en-US" dirty="0"/>
          </a:p>
        </p:txBody>
      </p:sp>
    </p:spTree>
    <p:extLst>
      <p:ext uri="{BB962C8B-B14F-4D97-AF65-F5344CB8AC3E}">
        <p14:creationId xmlns:p14="http://schemas.microsoft.com/office/powerpoint/2010/main" val="3116301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p:cNvPicPr>
            <a:picLocks noChangeArrowheads="1"/>
          </p:cNvPicPr>
          <p:nvPr/>
        </p:nvPicPr>
        <p:blipFill>
          <a:blip r:embed="rId2" cstate="print"/>
          <a:srcRect r="4324" b="4796"/>
          <a:stretch>
            <a:fillRect/>
          </a:stretch>
        </p:blipFill>
        <p:spPr bwMode="auto">
          <a:xfrm>
            <a:off x="9357360" y="1295400"/>
            <a:ext cx="4206240" cy="3200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12" name="Table 11"/>
          <p:cNvGraphicFramePr>
            <a:graphicFrameLocks noGrp="1"/>
          </p:cNvGraphicFramePr>
          <p:nvPr>
            <p:extLst>
              <p:ext uri="{D42A27DB-BD31-4B8C-83A1-F6EECF244321}">
                <p14:modId xmlns:p14="http://schemas.microsoft.com/office/powerpoint/2010/main" val="1427858142"/>
              </p:ext>
            </p:extLst>
          </p:nvPr>
        </p:nvGraphicFramePr>
        <p:xfrm>
          <a:off x="457200" y="1295400"/>
          <a:ext cx="7543800" cy="3494729"/>
        </p:xfrm>
        <a:graphic>
          <a:graphicData uri="http://schemas.openxmlformats.org/drawingml/2006/table">
            <a:tbl>
              <a:tblPr firstRow="1" bandRow="1">
                <a:tableStyleId>{5C22544A-7EE6-4342-B048-85BDC9FD1C3A}</a:tableStyleId>
              </a:tblPr>
              <a:tblGrid>
                <a:gridCol w="3279912">
                  <a:extLst>
                    <a:ext uri="{9D8B030D-6E8A-4147-A177-3AD203B41FA5}">
                      <a16:colId xmlns:a16="http://schemas.microsoft.com/office/drawing/2014/main" val="20000"/>
                    </a:ext>
                  </a:extLst>
                </a:gridCol>
                <a:gridCol w="4263888">
                  <a:extLst>
                    <a:ext uri="{9D8B030D-6E8A-4147-A177-3AD203B41FA5}">
                      <a16:colId xmlns:a16="http://schemas.microsoft.com/office/drawing/2014/main" val="20001"/>
                    </a:ext>
                  </a:extLst>
                </a:gridCol>
              </a:tblGrid>
              <a:tr h="416249">
                <a:tc gridSpan="2">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Franklin Gothic Book" pitchFamily="34" charset="0"/>
                          <a:ea typeface="Helvetica Neue Light"/>
                          <a:cs typeface="Helvetica Neue Light"/>
                        </a:rPr>
                        <a:t>Director General Married Accommodation Project , </a:t>
                      </a:r>
                      <a:r>
                        <a:rPr lang="en-US" sz="1800" b="1" kern="1200" dirty="0">
                          <a:solidFill>
                            <a:schemeClr val="bg1"/>
                          </a:solidFill>
                          <a:latin typeface="Franklin Gothic Book" pitchFamily="34" charset="0"/>
                          <a:ea typeface="Helvetica Neue Light"/>
                          <a:cs typeface="Helvetica Neue Light"/>
                        </a:rPr>
                        <a:t>Government of India</a:t>
                      </a:r>
                    </a:p>
                  </a:txBody>
                  <a:tcPr/>
                </a:tc>
                <a:tc hMerge="1">
                  <a:txBody>
                    <a:bodyPr/>
                    <a:lstStyle/>
                    <a:p>
                      <a:endParaRPr lang="en-US"/>
                    </a:p>
                  </a:txBody>
                  <a:tcPr/>
                </a:tc>
                <a:extLst>
                  <a:ext uri="{0D108BD9-81ED-4DB2-BD59-A6C34878D82A}">
                    <a16:rowId xmlns:a16="http://schemas.microsoft.com/office/drawing/2014/main" val="10000"/>
                  </a:ext>
                </a:extLst>
              </a:tr>
              <a:tr h="117151">
                <a:tc gridSpan="2">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Franklin Gothic Book" pitchFamily="34" charset="0"/>
                          <a:ea typeface="Helvetica Neue Light"/>
                          <a:cs typeface="Helvetica Neue Light"/>
                        </a:rPr>
                        <a:t>Total number of dwellings: </a:t>
                      </a:r>
                      <a:r>
                        <a:rPr lang="en-US" sz="1500" b="1" kern="1200" dirty="0">
                          <a:solidFill>
                            <a:schemeClr val="tx1"/>
                          </a:solidFill>
                          <a:latin typeface="Franklin Gothic Book" pitchFamily="34" charset="0"/>
                          <a:ea typeface="Helvetica Neue Light"/>
                          <a:cs typeface="Helvetica Neue Light"/>
                        </a:rPr>
                        <a:t>15832 units </a:t>
                      </a:r>
                      <a:r>
                        <a:rPr lang="en-US" sz="1800" b="1" kern="1200" dirty="0">
                          <a:solidFill>
                            <a:schemeClr val="tx1"/>
                          </a:solidFill>
                          <a:latin typeface="Franklin Gothic Book" pitchFamily="34" charset="0"/>
                          <a:ea typeface="Helvetica Neue Light"/>
                          <a:cs typeface="Helvetica Neue Light"/>
                        </a:rPr>
                        <a:t>- </a:t>
                      </a:r>
                      <a:r>
                        <a:rPr lang="en-US" sz="1400" i="1" dirty="0">
                          <a:solidFill>
                            <a:schemeClr val="tx1"/>
                          </a:solidFill>
                          <a:latin typeface="Helvetica Neue Light"/>
                          <a:ea typeface="Helvetica Neue Light"/>
                          <a:cs typeface="Helvetica Neue Light"/>
                        </a:rPr>
                        <a:t>Phase I &amp;II (Mumbai, Pune, Nashik, Ahmednagar, Lonavala, Goa, Karwar, Vizag, Kochi &amp; </a:t>
                      </a:r>
                      <a:r>
                        <a:rPr lang="en-US" sz="1400" i="1" dirty="0" err="1">
                          <a:solidFill>
                            <a:schemeClr val="tx1"/>
                          </a:solidFill>
                          <a:latin typeface="Helvetica Neue Light"/>
                          <a:ea typeface="Helvetica Neue Light"/>
                          <a:cs typeface="Helvetica Neue Light"/>
                        </a:rPr>
                        <a:t>Portblair</a:t>
                      </a:r>
                      <a:r>
                        <a:rPr lang="en-US" sz="1400" i="1" dirty="0">
                          <a:solidFill>
                            <a:schemeClr val="tx1"/>
                          </a:solidFill>
                          <a:latin typeface="Helvetica Neue Light"/>
                          <a:ea typeface="Helvetica Neue Light"/>
                          <a:cs typeface="Helvetica Neue Light"/>
                        </a:rPr>
                        <a:t> , Delhi, </a:t>
                      </a:r>
                      <a:r>
                        <a:rPr lang="en-US" sz="1400" i="1" dirty="0" err="1">
                          <a:solidFill>
                            <a:schemeClr val="tx1"/>
                          </a:solidFill>
                          <a:latin typeface="Helvetica Neue Light"/>
                          <a:ea typeface="Helvetica Neue Light"/>
                          <a:cs typeface="Helvetica Neue Light"/>
                        </a:rPr>
                        <a:t>Ferozpur</a:t>
                      </a:r>
                      <a:r>
                        <a:rPr lang="en-US" sz="1400" i="1" dirty="0">
                          <a:solidFill>
                            <a:schemeClr val="tx1"/>
                          </a:solidFill>
                          <a:latin typeface="Helvetica Neue Light"/>
                          <a:ea typeface="Helvetica Neue Light"/>
                          <a:cs typeface="Helvetica Neue Light"/>
                        </a:rPr>
                        <a:t>, Amritsar,  </a:t>
                      </a:r>
                      <a:r>
                        <a:rPr lang="en-US" sz="1400" i="1">
                          <a:solidFill>
                            <a:schemeClr val="tx1"/>
                          </a:solidFill>
                          <a:latin typeface="Helvetica Neue Light"/>
                          <a:ea typeface="Helvetica Neue Light"/>
                          <a:cs typeface="Helvetica Neue Light"/>
                        </a:rPr>
                        <a:t>Bathinda  </a:t>
                      </a:r>
                      <a:r>
                        <a:rPr lang="en-US" sz="1400" i="1" dirty="0">
                          <a:solidFill>
                            <a:schemeClr val="tx1"/>
                          </a:solidFill>
                          <a:latin typeface="Helvetica Neue Light"/>
                          <a:ea typeface="Helvetica Neue Light"/>
                          <a:cs typeface="Helvetica Neue Light"/>
                        </a:rPr>
                        <a:t>) </a:t>
                      </a:r>
                    </a:p>
                  </a:txBody>
                  <a:tcPr/>
                </a:tc>
                <a:tc hMerge="1">
                  <a:txBody>
                    <a:bodyPr/>
                    <a:lstStyle/>
                    <a:p>
                      <a:endParaRPr lang="en-US"/>
                    </a:p>
                  </a:txBody>
                  <a:tcPr/>
                </a:tc>
                <a:extLst>
                  <a:ext uri="{0D108BD9-81ED-4DB2-BD59-A6C34878D82A}">
                    <a16:rowId xmlns:a16="http://schemas.microsoft.com/office/drawing/2014/main" val="10001"/>
                  </a:ext>
                </a:extLst>
              </a:tr>
              <a:tr h="132391">
                <a:tc>
                  <a:txBody>
                    <a:bodyPr/>
                    <a:lstStyle/>
                    <a:p>
                      <a:pPr algn="just">
                        <a:lnSpc>
                          <a:spcPct val="100000"/>
                        </a:lnSpc>
                      </a:pPr>
                      <a:r>
                        <a:rPr lang="en-US" sz="1400" b="1" dirty="0">
                          <a:solidFill>
                            <a:srgbClr val="7F7F7F"/>
                          </a:solidFill>
                          <a:latin typeface="Franklin Gothic Book" pitchFamily="34" charset="0"/>
                          <a:ea typeface="Franklin Gothic Book" pitchFamily="34" charset="0"/>
                          <a:cs typeface="Franklin Gothic Book" pitchFamily="34" charset="0"/>
                        </a:rPr>
                        <a:t>Services Provided:</a:t>
                      </a:r>
                    </a:p>
                  </a:txBody>
                  <a:tcPr/>
                </a:tc>
                <a:tc>
                  <a:txBody>
                    <a:bodyPr/>
                    <a:lstStyle/>
                    <a:p>
                      <a:pPr algn="just">
                        <a:lnSpc>
                          <a:spcPct val="100000"/>
                        </a:lnSpc>
                        <a:buFontTx/>
                        <a:buBlip>
                          <a:blip r:embed="rId3"/>
                        </a:buBlip>
                      </a:pPr>
                      <a:endParaRPr lang="en-US" sz="1400" dirty="0">
                        <a:solidFill>
                          <a:srgbClr val="7F7F7F"/>
                        </a:solidFill>
                        <a:latin typeface="Franklin Gothic Book" pitchFamily="34" charset="0"/>
                        <a:ea typeface="Franklin Gothic Book" pitchFamily="34" charset="0"/>
                        <a:cs typeface="Franklin Gothic Book" pitchFamily="34" charset="0"/>
                      </a:endParaRPr>
                    </a:p>
                  </a:txBody>
                  <a:tcPr/>
                </a:tc>
                <a:extLst>
                  <a:ext uri="{0D108BD9-81ED-4DB2-BD59-A6C34878D82A}">
                    <a16:rowId xmlns:a16="http://schemas.microsoft.com/office/drawing/2014/main" val="10002"/>
                  </a:ext>
                </a:extLst>
              </a:tr>
              <a:tr h="589591">
                <a:tc>
                  <a:txBody>
                    <a:bodyPr/>
                    <a:lstStyle/>
                    <a:p>
                      <a:pPr algn="just">
                        <a:lnSpc>
                          <a:spcPct val="100000"/>
                        </a:lnSpc>
                        <a:buFontTx/>
                        <a:buBlip>
                          <a:blip r:embed="rId3"/>
                        </a:buBlip>
                      </a:pPr>
                      <a:r>
                        <a:rPr lang="en-US" sz="1400" dirty="0">
                          <a:solidFill>
                            <a:srgbClr val="7F7F7F"/>
                          </a:solidFill>
                          <a:latin typeface="Franklin Gothic Book" pitchFamily="34" charset="0"/>
                          <a:ea typeface="Franklin Gothic Book" pitchFamily="34" charset="0"/>
                          <a:cs typeface="Franklin Gothic Book" pitchFamily="34" charset="0"/>
                        </a:rPr>
                        <a:t> Topographical Survey</a:t>
                      </a:r>
                    </a:p>
                    <a:p>
                      <a:pPr algn="just">
                        <a:lnSpc>
                          <a:spcPct val="100000"/>
                        </a:lnSpc>
                        <a:buFontTx/>
                        <a:buBlip>
                          <a:blip r:embed="rId3"/>
                        </a:buBlip>
                      </a:pPr>
                      <a:r>
                        <a:rPr lang="en-US" sz="1400" dirty="0">
                          <a:solidFill>
                            <a:srgbClr val="7F7F7F"/>
                          </a:solidFill>
                          <a:latin typeface="Franklin Gothic Book" pitchFamily="34" charset="0"/>
                          <a:ea typeface="Franklin Gothic Book" pitchFamily="34" charset="0"/>
                          <a:cs typeface="Franklin Gothic Book" pitchFamily="34" charset="0"/>
                        </a:rPr>
                        <a:t>   Master Planning</a:t>
                      </a:r>
                    </a:p>
                    <a:p>
                      <a:pPr algn="just">
                        <a:lnSpc>
                          <a:spcPct val="100000"/>
                        </a:lnSpc>
                        <a:buFontTx/>
                        <a:buBlip>
                          <a:blip r:embed="rId3"/>
                        </a:buBlip>
                      </a:pPr>
                      <a:r>
                        <a:rPr lang="en-US" sz="1400" dirty="0">
                          <a:solidFill>
                            <a:srgbClr val="7F7F7F"/>
                          </a:solidFill>
                          <a:latin typeface="Franklin Gothic Book" pitchFamily="34" charset="0"/>
                          <a:ea typeface="Franklin Gothic Book" pitchFamily="34" charset="0"/>
                          <a:cs typeface="Franklin Gothic Book" pitchFamily="34" charset="0"/>
                        </a:rPr>
                        <a:t>   Architectural Designing</a:t>
                      </a:r>
                    </a:p>
                    <a:p>
                      <a:pPr algn="just">
                        <a:lnSpc>
                          <a:spcPct val="100000"/>
                        </a:lnSpc>
                        <a:buFontTx/>
                        <a:buBlip>
                          <a:blip r:embed="rId3"/>
                        </a:buBlip>
                      </a:pPr>
                      <a:r>
                        <a:rPr lang="en-US" sz="1400" dirty="0">
                          <a:solidFill>
                            <a:srgbClr val="7F7F7F"/>
                          </a:solidFill>
                          <a:latin typeface="Franklin Gothic Book" pitchFamily="34" charset="0"/>
                          <a:ea typeface="Franklin Gothic Book" pitchFamily="34" charset="0"/>
                          <a:cs typeface="Franklin Gothic Book" pitchFamily="34" charset="0"/>
                        </a:rPr>
                        <a:t>   Structural Detailing</a:t>
                      </a:r>
                    </a:p>
                  </a:txBody>
                  <a:tcPr/>
                </a:tc>
                <a:tc>
                  <a:txBody>
                    <a:bodyPr/>
                    <a:lstStyle/>
                    <a:p>
                      <a:pPr algn="just">
                        <a:lnSpc>
                          <a:spcPct val="100000"/>
                        </a:lnSpc>
                        <a:buFontTx/>
                        <a:buBlip>
                          <a:blip r:embed="rId3"/>
                        </a:buBlip>
                      </a:pPr>
                      <a:r>
                        <a:rPr lang="en-US" sz="1400" dirty="0">
                          <a:solidFill>
                            <a:srgbClr val="7F7F7F"/>
                          </a:solidFill>
                          <a:latin typeface="Franklin Gothic Book" pitchFamily="34" charset="0"/>
                          <a:ea typeface="Franklin Gothic Book" pitchFamily="34" charset="0"/>
                          <a:cs typeface="Franklin Gothic Book" pitchFamily="34" charset="0"/>
                        </a:rPr>
                        <a:t>   Utility Designing</a:t>
                      </a:r>
                    </a:p>
                    <a:p>
                      <a:pPr algn="just">
                        <a:lnSpc>
                          <a:spcPct val="100000"/>
                        </a:lnSpc>
                        <a:buFontTx/>
                        <a:buBlip>
                          <a:blip r:embed="rId3"/>
                        </a:buBlip>
                      </a:pPr>
                      <a:r>
                        <a:rPr lang="en-US" sz="1400" dirty="0">
                          <a:solidFill>
                            <a:srgbClr val="7F7F7F"/>
                          </a:solidFill>
                          <a:latin typeface="Franklin Gothic Book" pitchFamily="34" charset="0"/>
                          <a:ea typeface="Franklin Gothic Book" pitchFamily="34" charset="0"/>
                          <a:cs typeface="Franklin Gothic Book" pitchFamily="34" charset="0"/>
                        </a:rPr>
                        <a:t>   Project Management</a:t>
                      </a:r>
                    </a:p>
                    <a:p>
                      <a:pPr algn="just">
                        <a:lnSpc>
                          <a:spcPct val="100000"/>
                        </a:lnSpc>
                        <a:buFontTx/>
                        <a:buBlip>
                          <a:blip r:embed="rId3"/>
                        </a:buBlip>
                      </a:pPr>
                      <a:r>
                        <a:rPr lang="en-US" sz="1400" dirty="0">
                          <a:solidFill>
                            <a:srgbClr val="7F7F7F"/>
                          </a:solidFill>
                          <a:latin typeface="Franklin Gothic Book" pitchFamily="34" charset="0"/>
                          <a:ea typeface="Franklin Gothic Book" pitchFamily="34" charset="0"/>
                          <a:cs typeface="Franklin Gothic Book" pitchFamily="34" charset="0"/>
                        </a:rPr>
                        <a:t>   Construction Supervision</a:t>
                      </a:r>
                    </a:p>
                    <a:p>
                      <a:pPr algn="just">
                        <a:lnSpc>
                          <a:spcPct val="100000"/>
                        </a:lnSpc>
                        <a:buFontTx/>
                        <a:buBlip>
                          <a:blip r:embed="rId3"/>
                        </a:buBlip>
                      </a:pPr>
                      <a:endParaRPr lang="en-US" sz="1400" dirty="0">
                        <a:solidFill>
                          <a:srgbClr val="7F7F7F"/>
                        </a:solidFill>
                        <a:latin typeface="Franklin Gothic Book" pitchFamily="34" charset="0"/>
                        <a:ea typeface="Franklin Gothic Book" pitchFamily="34" charset="0"/>
                        <a:cs typeface="Franklin Gothic Book" pitchFamily="34" charset="0"/>
                      </a:endParaRPr>
                    </a:p>
                  </a:txBody>
                  <a:tcPr/>
                </a:tc>
                <a:extLst>
                  <a:ext uri="{0D108BD9-81ED-4DB2-BD59-A6C34878D82A}">
                    <a16:rowId xmlns:a16="http://schemas.microsoft.com/office/drawing/2014/main" val="10003"/>
                  </a:ext>
                </a:extLst>
              </a:tr>
              <a:tr h="0">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400" b="1" dirty="0">
                          <a:solidFill>
                            <a:srgbClr val="7F7F7F"/>
                          </a:solidFill>
                          <a:latin typeface="Franklin Gothic Book" pitchFamily="34" charset="0"/>
                          <a:ea typeface="Franklin Gothic Book" pitchFamily="34" charset="0"/>
                          <a:cs typeface="Franklin Gothic Book" pitchFamily="34" charset="0"/>
                        </a:rPr>
                        <a:t>Key Features:</a:t>
                      </a:r>
                    </a:p>
                  </a:txBody>
                  <a:tcPr/>
                </a:tc>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endParaRPr lang="en-US" sz="1400" b="1" dirty="0">
                        <a:solidFill>
                          <a:srgbClr val="7F7F7F"/>
                        </a:solidFill>
                        <a:latin typeface="Franklin Gothic Book" pitchFamily="34" charset="0"/>
                        <a:ea typeface="Franklin Gothic Book" pitchFamily="34" charset="0"/>
                        <a:cs typeface="Franklin Gothic Book" pitchFamily="34" charset="0"/>
                      </a:endParaRPr>
                    </a:p>
                  </a:txBody>
                  <a:tcPr/>
                </a:tc>
                <a:extLst>
                  <a:ext uri="{0D108BD9-81ED-4DB2-BD59-A6C34878D82A}">
                    <a16:rowId xmlns:a16="http://schemas.microsoft.com/office/drawing/2014/main" val="10004"/>
                  </a:ext>
                </a:extLst>
              </a:tr>
              <a:tr h="0">
                <a:tc gridSpan="2">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400" dirty="0">
                          <a:solidFill>
                            <a:srgbClr val="7F7F7F"/>
                          </a:solidFill>
                          <a:latin typeface="Franklin Gothic Book" pitchFamily="34" charset="0"/>
                          <a:ea typeface="Franklin Gothic Book" pitchFamily="34" charset="0"/>
                          <a:cs typeface="Franklin Gothic Book" pitchFamily="34" charset="0"/>
                        </a:rPr>
                        <a:t>The Ministry of Defense has proposed the construction of residential accommodations for Defense personnel at various location in the country The proposed structures are G+1, G+2, G+3 and multi-storied in some locations.</a:t>
                      </a:r>
                      <a:endParaRPr lang="en-US" sz="1400" b="1" dirty="0">
                        <a:solidFill>
                          <a:srgbClr val="7F7F7F"/>
                        </a:solidFill>
                        <a:latin typeface="Franklin Gothic Book" pitchFamily="34" charset="0"/>
                        <a:ea typeface="Franklin Gothic Book" pitchFamily="34" charset="0"/>
                        <a:cs typeface="Franklin Gothic Book" pitchFamily="34" charset="0"/>
                      </a:endParaRPr>
                    </a:p>
                  </a:txBody>
                  <a:tcPr/>
                </a:tc>
                <a:tc hMerge="1">
                  <a:txBody>
                    <a:bodyPr/>
                    <a:lstStyle/>
                    <a:p>
                      <a:endParaRPr lang="en-US"/>
                    </a:p>
                  </a:txBody>
                  <a:tcPr/>
                </a:tc>
                <a:extLst>
                  <a:ext uri="{0D108BD9-81ED-4DB2-BD59-A6C34878D82A}">
                    <a16:rowId xmlns:a16="http://schemas.microsoft.com/office/drawing/2014/main" val="10005"/>
                  </a:ext>
                </a:extLst>
              </a:tr>
            </a:tbl>
          </a:graphicData>
        </a:graphic>
      </p:graphicFrame>
      <p:pic>
        <p:nvPicPr>
          <p:cNvPr id="20" name="Picture 4" descr="NAPEROL TOWER"/>
          <p:cNvPicPr>
            <a:picLocks noChangeAspect="1" noChangeArrowheads="1"/>
          </p:cNvPicPr>
          <p:nvPr/>
        </p:nvPicPr>
        <p:blipFill>
          <a:blip r:embed="rId4" cstate="print"/>
          <a:srcRect l="2826" t="3940" r="2826" b="5911"/>
          <a:stretch>
            <a:fillRect/>
          </a:stretch>
        </p:blipFill>
        <p:spPr bwMode="auto">
          <a:xfrm>
            <a:off x="9753600" y="4702039"/>
            <a:ext cx="3505200" cy="3832361"/>
          </a:xfrm>
          <a:prstGeom prst="rect">
            <a:avLst/>
          </a:prstGeom>
          <a:noFill/>
          <a:ln w="9525">
            <a:solidFill>
              <a:srgbClr val="C0C0C0"/>
            </a:solidFill>
            <a:miter lim="800000"/>
            <a:headEnd/>
            <a:tailEnd/>
          </a:ln>
        </p:spPr>
      </p:pic>
      <p:graphicFrame>
        <p:nvGraphicFramePr>
          <p:cNvPr id="21" name="Table 20"/>
          <p:cNvGraphicFramePr>
            <a:graphicFrameLocks noGrp="1"/>
          </p:cNvGraphicFramePr>
          <p:nvPr/>
        </p:nvGraphicFramePr>
        <p:xfrm>
          <a:off x="457200" y="4495800"/>
          <a:ext cx="7543800" cy="3848926"/>
        </p:xfrm>
        <a:graphic>
          <a:graphicData uri="http://schemas.openxmlformats.org/drawingml/2006/table">
            <a:tbl>
              <a:tblPr firstRow="1" bandRow="1">
                <a:tableStyleId>{5C22544A-7EE6-4342-B048-85BDC9FD1C3A}</a:tableStyleId>
              </a:tblPr>
              <a:tblGrid>
                <a:gridCol w="7543800">
                  <a:extLst>
                    <a:ext uri="{9D8B030D-6E8A-4147-A177-3AD203B41FA5}">
                      <a16:colId xmlns:a16="http://schemas.microsoft.com/office/drawing/2014/main" val="20000"/>
                    </a:ext>
                  </a:extLst>
                </a:gridCol>
              </a:tblGrid>
              <a:tr h="315589">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800" b="1" kern="1200" dirty="0">
                          <a:solidFill>
                            <a:schemeClr val="bg1"/>
                          </a:solidFill>
                          <a:latin typeface="Franklin Gothic Book" pitchFamily="34" charset="0"/>
                          <a:ea typeface="Helvetica Neue Light"/>
                          <a:cs typeface="Helvetica Neue Light"/>
                        </a:rPr>
                        <a:t>Client Name: </a:t>
                      </a:r>
                      <a:r>
                        <a:rPr lang="en-US" sz="1800" b="1" kern="1200" noProof="0" dirty="0">
                          <a:solidFill>
                            <a:schemeClr val="bg1"/>
                          </a:solidFill>
                          <a:latin typeface="Franklin Gothic Book" pitchFamily="34" charset="0"/>
                          <a:ea typeface="Helvetica Neue Light"/>
                          <a:cs typeface="Helvetica Neue Light"/>
                        </a:rPr>
                        <a:t>National Peroxide Limited</a:t>
                      </a:r>
                      <a:endParaRPr lang="en-US" sz="1800" b="1" kern="1200" dirty="0">
                        <a:solidFill>
                          <a:schemeClr val="bg1"/>
                        </a:solidFill>
                        <a:latin typeface="Franklin Gothic Book" pitchFamily="34" charset="0"/>
                        <a:ea typeface="Helvetica Neue Light"/>
                        <a:cs typeface="Helvetica Neue Light"/>
                      </a:endParaRPr>
                    </a:p>
                  </a:txBody>
                  <a:tcPr/>
                </a:tc>
                <a:extLst>
                  <a:ext uri="{0D108BD9-81ED-4DB2-BD59-A6C34878D82A}">
                    <a16:rowId xmlns:a16="http://schemas.microsoft.com/office/drawing/2014/main" val="10000"/>
                  </a:ext>
                </a:extLst>
              </a:tr>
              <a:tr h="315589">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800" b="1" kern="1200" noProof="0" dirty="0">
                          <a:solidFill>
                            <a:schemeClr val="tx1"/>
                          </a:solidFill>
                          <a:latin typeface="Franklin Gothic Book" pitchFamily="34" charset="0"/>
                          <a:ea typeface="Helvetica Neue Light"/>
                          <a:cs typeface="Helvetica Neue Light"/>
                        </a:rPr>
                        <a:t>Project Name : </a:t>
                      </a:r>
                      <a:r>
                        <a:rPr lang="en-US" sz="1800" b="1" kern="1200" noProof="0" dirty="0" err="1">
                          <a:solidFill>
                            <a:schemeClr val="tx1"/>
                          </a:solidFill>
                          <a:latin typeface="Franklin Gothic Book" pitchFamily="34" charset="0"/>
                          <a:ea typeface="Helvetica Neue Light"/>
                          <a:cs typeface="Helvetica Neue Light"/>
                        </a:rPr>
                        <a:t>Naperol</a:t>
                      </a:r>
                      <a:r>
                        <a:rPr lang="en-US" sz="1800" b="1" kern="1200" noProof="0" dirty="0">
                          <a:solidFill>
                            <a:schemeClr val="tx1"/>
                          </a:solidFill>
                          <a:latin typeface="Franklin Gothic Book" pitchFamily="34" charset="0"/>
                          <a:ea typeface="Helvetica Neue Light"/>
                          <a:cs typeface="Helvetica Neue Light"/>
                        </a:rPr>
                        <a:t> Tower</a:t>
                      </a:r>
                      <a:endParaRPr lang="en-US" sz="1800" b="1" kern="1200" dirty="0">
                        <a:solidFill>
                          <a:schemeClr val="tx1"/>
                        </a:solidFill>
                        <a:latin typeface="Franklin Gothic Book" pitchFamily="34" charset="0"/>
                        <a:ea typeface="Helvetica Neue Light"/>
                        <a:cs typeface="Helvetica Neue Light"/>
                      </a:endParaRPr>
                    </a:p>
                  </a:txBody>
                  <a:tcPr/>
                </a:tc>
                <a:extLst>
                  <a:ext uri="{0D108BD9-81ED-4DB2-BD59-A6C34878D82A}">
                    <a16:rowId xmlns:a16="http://schemas.microsoft.com/office/drawing/2014/main" val="10001"/>
                  </a:ext>
                </a:extLst>
              </a:tr>
              <a:tr h="262991">
                <a:tc>
                  <a:txBody>
                    <a:bodyPr/>
                    <a:lstStyle/>
                    <a:p>
                      <a:pPr marL="0" marR="0" lvl="1" indent="0" algn="l" defTabSz="1357145" rtl="0" eaLnBrk="1" fontAlgn="base" latinLnBrk="0" hangingPunct="1">
                        <a:lnSpc>
                          <a:spcPct val="100000"/>
                        </a:lnSpc>
                        <a:spcBef>
                          <a:spcPts val="0"/>
                        </a:spcBef>
                        <a:spcAft>
                          <a:spcPct val="0"/>
                        </a:spcAft>
                        <a:buClrTx/>
                        <a:buSzTx/>
                        <a:buFont typeface="Arial" pitchFamily="34" charset="0"/>
                        <a:buNone/>
                        <a:tabLst/>
                        <a:defRPr/>
                      </a:pPr>
                      <a:r>
                        <a:rPr kumimoji="0" lang="en-US" sz="1400" b="1" i="0" u="none" strike="noStrike" kern="1200" cap="none" spc="0" normalizeH="0" baseline="0" noProof="0" dirty="0">
                          <a:ln>
                            <a:noFill/>
                          </a:ln>
                          <a:solidFill>
                            <a:schemeClr val="tx1"/>
                          </a:solidFill>
                          <a:effectLst/>
                          <a:uLnTx/>
                          <a:uFillTx/>
                          <a:latin typeface="Arial" charset="0"/>
                          <a:ea typeface="+mn-ea"/>
                          <a:cs typeface="+mn-cs"/>
                        </a:rPr>
                        <a:t>Location: </a:t>
                      </a:r>
                      <a:r>
                        <a:rPr kumimoji="0" lang="en-US" sz="1400" b="1" i="0" u="none" strike="noStrike" kern="1200" cap="none" spc="0" normalizeH="0" baseline="0" noProof="0" dirty="0">
                          <a:ln>
                            <a:noFill/>
                          </a:ln>
                          <a:solidFill>
                            <a:srgbClr val="0066CC"/>
                          </a:solidFill>
                          <a:effectLst/>
                          <a:uLnTx/>
                          <a:uFillTx/>
                          <a:latin typeface="Arial" charset="0"/>
                          <a:ea typeface="+mn-ea"/>
                          <a:cs typeface="+mn-cs"/>
                        </a:rPr>
                        <a:t>Mumbai, Maharashtra</a:t>
                      </a:r>
                    </a:p>
                  </a:txBody>
                  <a:tcPr/>
                </a:tc>
                <a:extLst>
                  <a:ext uri="{0D108BD9-81ED-4DB2-BD59-A6C34878D82A}">
                    <a16:rowId xmlns:a16="http://schemas.microsoft.com/office/drawing/2014/main" val="10002"/>
                  </a:ext>
                </a:extLst>
              </a:tr>
              <a:tr h="815272">
                <a:tc>
                  <a:txBody>
                    <a:bodyPr/>
                    <a:lstStyle/>
                    <a:p>
                      <a:pPr marL="0" marR="0" lvl="1" indent="0" algn="l" defTabSz="1357145" rtl="0" eaLnBrk="1" fontAlgn="base" latinLnBrk="0" hangingPunct="1">
                        <a:lnSpc>
                          <a:spcPct val="100000"/>
                        </a:lnSpc>
                        <a:spcBef>
                          <a:spcPts val="0"/>
                        </a:spcBef>
                        <a:spcAft>
                          <a:spcPct val="0"/>
                        </a:spcAft>
                        <a:buClrTx/>
                        <a:buSzTx/>
                        <a:buFont typeface="Arial" pitchFamily="34" charset="0"/>
                        <a:buNone/>
                        <a:tabLst/>
                        <a:defRPr/>
                      </a:pPr>
                      <a:r>
                        <a:rPr kumimoji="0" lang="en-US" sz="1400" b="1" i="0" u="none" strike="noStrike" kern="1200" cap="none" spc="0" normalizeH="0" baseline="0" noProof="0" dirty="0">
                          <a:ln>
                            <a:noFill/>
                          </a:ln>
                          <a:solidFill>
                            <a:schemeClr val="tx1"/>
                          </a:solidFill>
                          <a:effectLst/>
                          <a:uLnTx/>
                          <a:uFillTx/>
                          <a:latin typeface="Arial" charset="0"/>
                          <a:ea typeface="+mn-ea"/>
                          <a:cs typeface="+mn-cs"/>
                        </a:rPr>
                        <a:t>Project Brief: </a:t>
                      </a:r>
                    </a:p>
                    <a:p>
                      <a:pPr marL="914400" marR="0" lvl="2" indent="-457200" algn="l" defTabSz="1357145" rtl="0" eaLnBrk="1" fontAlgn="base" latinLnBrk="0" hangingPunct="1">
                        <a:lnSpc>
                          <a:spcPct val="100000"/>
                        </a:lnSpc>
                        <a:spcBef>
                          <a:spcPts val="0"/>
                        </a:spcBef>
                        <a:spcAft>
                          <a:spcPct val="0"/>
                        </a:spcAft>
                        <a:buClrTx/>
                        <a:buSzPct val="80000"/>
                        <a:buFont typeface="Arial" pitchFamily="34" charset="0"/>
                        <a:buChar char="•"/>
                        <a:tabLst/>
                        <a:defRPr/>
                      </a:pPr>
                      <a:r>
                        <a:rPr kumimoji="0" lang="en-US" sz="1400" b="1" i="0" u="none" strike="noStrike" kern="1200" cap="none" spc="0" normalizeH="0" baseline="0" noProof="0" dirty="0">
                          <a:ln>
                            <a:noFill/>
                          </a:ln>
                          <a:solidFill>
                            <a:srgbClr val="0066CC"/>
                          </a:solidFill>
                          <a:effectLst/>
                          <a:uLnTx/>
                          <a:uFillTx/>
                          <a:latin typeface="Arial" charset="0"/>
                          <a:ea typeface="+mn-ea"/>
                          <a:cs typeface="+mn-cs"/>
                        </a:rPr>
                        <a:t>Stilt + 29 storied building having 187 flats</a:t>
                      </a:r>
                    </a:p>
                    <a:p>
                      <a:pPr marL="914400" marR="0" lvl="2" indent="-457200" algn="l" defTabSz="1357145" rtl="0" eaLnBrk="1" fontAlgn="base" latinLnBrk="0" hangingPunct="1">
                        <a:lnSpc>
                          <a:spcPct val="100000"/>
                        </a:lnSpc>
                        <a:spcBef>
                          <a:spcPts val="0"/>
                        </a:spcBef>
                        <a:spcAft>
                          <a:spcPct val="0"/>
                        </a:spcAft>
                        <a:buClrTx/>
                        <a:buSzPct val="80000"/>
                        <a:buFont typeface="Arial" pitchFamily="34" charset="0"/>
                        <a:buChar char="•"/>
                        <a:tabLst/>
                        <a:defRPr/>
                      </a:pPr>
                      <a:r>
                        <a:rPr kumimoji="0" lang="en-US" sz="1400" b="1" i="0" u="none" strike="noStrike" kern="1200" cap="none" spc="0" normalizeH="0" baseline="0" noProof="0" dirty="0">
                          <a:ln>
                            <a:noFill/>
                          </a:ln>
                          <a:solidFill>
                            <a:srgbClr val="0066CC"/>
                          </a:solidFill>
                          <a:effectLst/>
                          <a:uLnTx/>
                          <a:uFillTx/>
                          <a:latin typeface="Arial" charset="0"/>
                          <a:ea typeface="+mn-ea"/>
                          <a:cs typeface="+mn-cs"/>
                        </a:rPr>
                        <a:t>50 flats of 3 BHK</a:t>
                      </a:r>
                    </a:p>
                    <a:p>
                      <a:pPr marL="914400" marR="0" lvl="2" indent="-457200" algn="l" defTabSz="1357145" rtl="0" eaLnBrk="1" fontAlgn="base" latinLnBrk="0" hangingPunct="1">
                        <a:lnSpc>
                          <a:spcPct val="100000"/>
                        </a:lnSpc>
                        <a:spcBef>
                          <a:spcPts val="0"/>
                        </a:spcBef>
                        <a:spcAft>
                          <a:spcPct val="0"/>
                        </a:spcAft>
                        <a:buClrTx/>
                        <a:buSzPct val="80000"/>
                        <a:buFont typeface="Arial" pitchFamily="34" charset="0"/>
                        <a:buChar char="•"/>
                        <a:tabLst/>
                        <a:defRPr/>
                      </a:pPr>
                      <a:r>
                        <a:rPr kumimoji="0" lang="en-US" sz="1400" b="1" i="0" u="none" strike="noStrike" kern="1200" cap="none" spc="0" normalizeH="0" baseline="0" noProof="0" dirty="0">
                          <a:ln>
                            <a:noFill/>
                          </a:ln>
                          <a:solidFill>
                            <a:srgbClr val="0066CC"/>
                          </a:solidFill>
                          <a:effectLst/>
                          <a:uLnTx/>
                          <a:uFillTx/>
                          <a:latin typeface="Arial" charset="0"/>
                          <a:ea typeface="+mn-ea"/>
                          <a:cs typeface="+mn-cs"/>
                        </a:rPr>
                        <a:t>137 flats of 2 BHK</a:t>
                      </a:r>
                    </a:p>
                  </a:txBody>
                  <a:tcPr/>
                </a:tc>
                <a:extLst>
                  <a:ext uri="{0D108BD9-81ED-4DB2-BD59-A6C34878D82A}">
                    <a16:rowId xmlns:a16="http://schemas.microsoft.com/office/drawing/2014/main" val="10003"/>
                  </a:ext>
                </a:extLst>
              </a:tr>
              <a:tr h="262991">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charset="0"/>
                          <a:ea typeface="+mn-ea"/>
                          <a:cs typeface="+mn-cs"/>
                        </a:rPr>
                        <a:t>Built Up Area: </a:t>
                      </a:r>
                      <a:r>
                        <a:rPr kumimoji="0" lang="en-US" sz="1400" b="1" i="0" u="none" strike="noStrike" kern="1200" cap="none" spc="0" normalizeH="0" baseline="0" noProof="0" dirty="0">
                          <a:ln>
                            <a:noFill/>
                          </a:ln>
                          <a:solidFill>
                            <a:srgbClr val="0066CC"/>
                          </a:solidFill>
                          <a:effectLst/>
                          <a:uLnTx/>
                          <a:uFillTx/>
                          <a:latin typeface="Arial" charset="0"/>
                          <a:ea typeface="+mn-ea"/>
                          <a:cs typeface="+mn-cs"/>
                        </a:rPr>
                        <a:t>21,680 M2</a:t>
                      </a:r>
                    </a:p>
                  </a:txBody>
                  <a:tcPr/>
                </a:tc>
                <a:extLst>
                  <a:ext uri="{0D108BD9-81ED-4DB2-BD59-A6C34878D82A}">
                    <a16:rowId xmlns:a16="http://schemas.microsoft.com/office/drawing/2014/main" val="10004"/>
                  </a:ext>
                </a:extLst>
              </a:tr>
              <a:tr h="262991">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endParaRPr lang="en-US" sz="1400" dirty="0">
                        <a:solidFill>
                          <a:srgbClr val="7F7F7F"/>
                        </a:solidFill>
                        <a:latin typeface="Franklin Gothic Book" pitchFamily="34" charset="0"/>
                        <a:ea typeface="Franklin Gothic Book" pitchFamily="34" charset="0"/>
                        <a:cs typeface="Franklin Gothic Book" pitchFamily="34" charset="0"/>
                      </a:endParaRPr>
                    </a:p>
                  </a:txBody>
                  <a:tcPr/>
                </a:tc>
                <a:extLst>
                  <a:ext uri="{0D108BD9-81ED-4DB2-BD59-A6C34878D82A}">
                    <a16:rowId xmlns:a16="http://schemas.microsoft.com/office/drawing/2014/main" val="10005"/>
                  </a:ext>
                </a:extLst>
              </a:tr>
              <a:tr h="262991">
                <a:tc>
                  <a:txBody>
                    <a:bodyPr/>
                    <a:lstStyle/>
                    <a:p>
                      <a:pPr marL="0" marR="0" indent="0" algn="just" defTabSz="1358356" rtl="0" eaLnBrk="1" fontAlgn="auto" latinLnBrk="0" hangingPunct="1">
                        <a:lnSpc>
                          <a:spcPct val="100000"/>
                        </a:lnSpc>
                        <a:spcBef>
                          <a:spcPts val="0"/>
                        </a:spcBef>
                        <a:spcAft>
                          <a:spcPts val="0"/>
                        </a:spcAft>
                        <a:buClrTx/>
                        <a:buSzTx/>
                        <a:buFontTx/>
                        <a:buNone/>
                        <a:tabLst/>
                        <a:defRPr/>
                      </a:pPr>
                      <a:r>
                        <a:rPr lang="en-US" sz="1400" b="1" kern="1200" noProof="0" dirty="0">
                          <a:solidFill>
                            <a:srgbClr val="7F7F7F"/>
                          </a:solidFill>
                          <a:latin typeface="Franklin Gothic Book" pitchFamily="34" charset="0"/>
                          <a:ea typeface="Franklin Gothic Book" pitchFamily="34" charset="0"/>
                          <a:cs typeface="Franklin Gothic Book" pitchFamily="34" charset="0"/>
                        </a:rPr>
                        <a:t>Services Provided </a:t>
                      </a:r>
                      <a:endParaRPr lang="en-US" sz="1400" b="1" kern="1200" dirty="0">
                        <a:solidFill>
                          <a:srgbClr val="7F7F7F"/>
                        </a:solidFill>
                        <a:latin typeface="Franklin Gothic Book" pitchFamily="34" charset="0"/>
                        <a:ea typeface="Franklin Gothic Book" pitchFamily="34" charset="0"/>
                        <a:cs typeface="Franklin Gothic Book" pitchFamily="34" charset="0"/>
                      </a:endParaRPr>
                    </a:p>
                  </a:txBody>
                  <a:tcPr/>
                </a:tc>
                <a:extLst>
                  <a:ext uri="{0D108BD9-81ED-4DB2-BD59-A6C34878D82A}">
                    <a16:rowId xmlns:a16="http://schemas.microsoft.com/office/drawing/2014/main" val="10006"/>
                  </a:ext>
                </a:extLst>
              </a:tr>
              <a:tr h="852090">
                <a:tc>
                  <a:txBody>
                    <a:bodyPr/>
                    <a:lstStyle/>
                    <a:p>
                      <a:pPr marL="914400" marR="0" lvl="2" indent="-457200" algn="l" defTabSz="1357145" rtl="0" eaLnBrk="1" fontAlgn="base" latinLnBrk="0" hangingPunct="1">
                        <a:lnSpc>
                          <a:spcPct val="140000"/>
                        </a:lnSpc>
                        <a:spcBef>
                          <a:spcPts val="0"/>
                        </a:spcBef>
                        <a:spcAft>
                          <a:spcPct val="0"/>
                        </a:spcAft>
                        <a:buClrTx/>
                        <a:buSzTx/>
                        <a:buFont typeface="Arial" pitchFamily="34" charset="0"/>
                        <a:buChar char="•"/>
                        <a:tabLst/>
                        <a:defRPr/>
                      </a:pPr>
                      <a:r>
                        <a:rPr kumimoji="0" lang="en-US" sz="1400" b="1" i="0" u="none" strike="noStrike" kern="1200" cap="none" spc="0" normalizeH="0" baseline="0" noProof="0" dirty="0">
                          <a:ln>
                            <a:noFill/>
                          </a:ln>
                          <a:solidFill>
                            <a:srgbClr val="0066CC"/>
                          </a:solidFill>
                          <a:effectLst/>
                          <a:uLnTx/>
                          <a:uFillTx/>
                          <a:latin typeface="Arial" charset="0"/>
                          <a:ea typeface="+mn-ea"/>
                          <a:cs typeface="+mn-cs"/>
                        </a:rPr>
                        <a:t>Architectural Planning and Designing</a:t>
                      </a:r>
                    </a:p>
                    <a:p>
                      <a:pPr marL="914400" marR="0" lvl="2" indent="-457200" algn="l" defTabSz="1357145" rtl="0" eaLnBrk="1" fontAlgn="base" latinLnBrk="0" hangingPunct="1">
                        <a:lnSpc>
                          <a:spcPct val="140000"/>
                        </a:lnSpc>
                        <a:spcBef>
                          <a:spcPts val="0"/>
                        </a:spcBef>
                        <a:spcAft>
                          <a:spcPct val="0"/>
                        </a:spcAft>
                        <a:buClrTx/>
                        <a:buSzTx/>
                        <a:buFont typeface="Arial" pitchFamily="34" charset="0"/>
                        <a:buChar char="•"/>
                        <a:tabLst/>
                        <a:defRPr/>
                      </a:pPr>
                      <a:r>
                        <a:rPr kumimoji="0" lang="en-US" sz="1400" b="1" i="0" u="none" strike="noStrike" kern="1200" cap="none" spc="0" normalizeH="0" baseline="0" noProof="0" dirty="0">
                          <a:ln>
                            <a:noFill/>
                          </a:ln>
                          <a:solidFill>
                            <a:srgbClr val="0066CC"/>
                          </a:solidFill>
                          <a:effectLst/>
                          <a:uLnTx/>
                          <a:uFillTx/>
                          <a:latin typeface="Arial" charset="0"/>
                          <a:ea typeface="+mn-ea"/>
                          <a:cs typeface="+mn-cs"/>
                        </a:rPr>
                        <a:t> Structural Designing</a:t>
                      </a:r>
                    </a:p>
                    <a:p>
                      <a:pPr marL="914400" marR="0" lvl="2" indent="-457200" algn="l" defTabSz="1357145" rtl="0" eaLnBrk="1" fontAlgn="base" latinLnBrk="0" hangingPunct="1">
                        <a:lnSpc>
                          <a:spcPct val="140000"/>
                        </a:lnSpc>
                        <a:spcBef>
                          <a:spcPts val="0"/>
                        </a:spcBef>
                        <a:spcAft>
                          <a:spcPct val="0"/>
                        </a:spcAft>
                        <a:buClrTx/>
                        <a:buSzTx/>
                        <a:buFont typeface="Arial" pitchFamily="34" charset="0"/>
                        <a:buChar char="•"/>
                        <a:tabLst/>
                        <a:defRPr/>
                      </a:pPr>
                      <a:r>
                        <a:rPr kumimoji="0" lang="en-US" sz="1400" b="1" i="0" u="none" strike="noStrike" kern="1200" cap="none" spc="0" normalizeH="0" baseline="0" noProof="0" dirty="0">
                          <a:ln>
                            <a:noFill/>
                          </a:ln>
                          <a:solidFill>
                            <a:srgbClr val="0066CC"/>
                          </a:solidFill>
                          <a:effectLst/>
                          <a:uLnTx/>
                          <a:uFillTx/>
                          <a:latin typeface="Arial" charset="0"/>
                          <a:ea typeface="+mn-ea"/>
                          <a:cs typeface="+mn-cs"/>
                        </a:rPr>
                        <a:t>Project Management</a:t>
                      </a:r>
                    </a:p>
                  </a:txBody>
                  <a:tcPr/>
                </a:tc>
                <a:extLst>
                  <a:ext uri="{0D108BD9-81ED-4DB2-BD59-A6C34878D82A}">
                    <a16:rowId xmlns:a16="http://schemas.microsoft.com/office/drawing/2014/main" val="10007"/>
                  </a:ext>
                </a:extLst>
              </a:tr>
            </a:tbl>
          </a:graphicData>
        </a:graphic>
      </p:graphicFrame>
      <p:sp>
        <p:nvSpPr>
          <p:cNvPr id="22" name="Slide Number Placeholder 21"/>
          <p:cNvSpPr>
            <a:spLocks noGrp="1"/>
          </p:cNvSpPr>
          <p:nvPr>
            <p:ph type="sldNum" sz="quarter" idx="10"/>
          </p:nvPr>
        </p:nvSpPr>
        <p:spPr/>
        <p:txBody>
          <a:bodyPr/>
          <a:lstStyle/>
          <a:p>
            <a:pPr>
              <a:defRPr/>
            </a:pPr>
            <a:fld id="{A60EE9FB-A275-470A-BB61-962D504AF681}" type="slidenum">
              <a:rPr lang="en-US" smtClean="0"/>
              <a:pPr>
                <a:defRPr/>
              </a:pPr>
              <a:t>26</a:t>
            </a:fld>
            <a:endParaRPr lang="en-US"/>
          </a:p>
        </p:txBody>
      </p:sp>
      <p:sp>
        <p:nvSpPr>
          <p:cNvPr id="14" name="Rectangle 13">
            <a:extLst>
              <a:ext uri="{FF2B5EF4-FFF2-40B4-BE49-F238E27FC236}">
                <a16:creationId xmlns:a16="http://schemas.microsoft.com/office/drawing/2014/main" id="{9B976B8C-1DBF-4702-854A-F8847460CDA0}"/>
              </a:ext>
            </a:extLst>
          </p:cNvPr>
          <p:cNvSpPr/>
          <p:nvPr/>
        </p:nvSpPr>
        <p:spPr>
          <a:xfrm>
            <a:off x="0" y="0"/>
            <a:ext cx="14630400" cy="11430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lvl="0" defTabSz="1358356">
              <a:lnSpc>
                <a:spcPts val="3325"/>
              </a:lnSpc>
              <a:spcBef>
                <a:spcPts val="200"/>
              </a:spcBef>
              <a:buClr>
                <a:schemeClr val="tx1"/>
              </a:buClr>
              <a:defRPr/>
            </a:pPr>
            <a:r>
              <a:rPr lang="en-US" sz="3600" b="1" dirty="0">
                <a:solidFill>
                  <a:schemeClr val="bg1"/>
                </a:solidFill>
                <a:latin typeface="Helvetica Neue Light"/>
                <a:ea typeface="Helvetica Neue Light"/>
                <a:cs typeface="Helvetica Neue Light"/>
              </a:rPr>
              <a:t> Consultancy Services – Township and Housing Projects</a:t>
            </a:r>
            <a:endParaRPr lang="en-IN" sz="3600" i="1" dirty="0">
              <a:solidFill>
                <a:schemeClr val="bg1"/>
              </a:solidFill>
              <a:latin typeface="Franklin Gothic Book" pitchFamily="34" charset="0"/>
              <a:ea typeface="Helvetica Neue Light"/>
              <a:cs typeface="Helvetica Neue Light"/>
            </a:endParaRPr>
          </a:p>
        </p:txBody>
      </p:sp>
      <p:sp>
        <p:nvSpPr>
          <p:cNvPr id="16" name="Rectangle 15">
            <a:extLst>
              <a:ext uri="{FF2B5EF4-FFF2-40B4-BE49-F238E27FC236}">
                <a16:creationId xmlns:a16="http://schemas.microsoft.com/office/drawing/2014/main" id="{7B919BBA-F3DF-4587-88B0-D71797D798FC}"/>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7" name="TextBox 16">
            <a:extLst>
              <a:ext uri="{FF2B5EF4-FFF2-40B4-BE49-F238E27FC236}">
                <a16:creationId xmlns:a16="http://schemas.microsoft.com/office/drawing/2014/main" id="{F1FBEAA7-0924-46CB-A08D-31F8530808F7}"/>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Z:\BD\Ahana\FIFC\FIFC Pics.jpg"/>
          <p:cNvPicPr>
            <a:picLocks noChangeAspect="1" noChangeArrowheads="1"/>
          </p:cNvPicPr>
          <p:nvPr/>
        </p:nvPicPr>
        <p:blipFill>
          <a:blip r:embed="rId2" cstate="email"/>
          <a:srcRect/>
          <a:stretch>
            <a:fillRect/>
          </a:stretch>
        </p:blipFill>
        <p:spPr bwMode="auto">
          <a:xfrm>
            <a:off x="9660784" y="4572002"/>
            <a:ext cx="4969616" cy="33162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4"/>
          <p:cNvPicPr>
            <a:picLocks noChangeAspect="1" noChangeArrowheads="1"/>
          </p:cNvPicPr>
          <p:nvPr/>
        </p:nvPicPr>
        <p:blipFill>
          <a:blip r:embed="rId3" cstate="email"/>
          <a:srcRect/>
          <a:stretch>
            <a:fillRect/>
          </a:stretch>
        </p:blipFill>
        <p:spPr bwMode="auto">
          <a:xfrm>
            <a:off x="7315201" y="2133600"/>
            <a:ext cx="7087749"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3"/>
          <p:cNvSpPr txBox="1">
            <a:spLocks noChangeArrowheads="1"/>
          </p:cNvSpPr>
          <p:nvPr/>
        </p:nvSpPr>
        <p:spPr bwMode="auto">
          <a:xfrm>
            <a:off x="609601" y="1066800"/>
            <a:ext cx="7848599" cy="4017510"/>
          </a:xfrm>
          <a:prstGeom prst="rect">
            <a:avLst/>
          </a:prstGeom>
          <a:noFill/>
          <a:ln w="9525">
            <a:noFill/>
            <a:miter lim="800000"/>
            <a:headEnd/>
            <a:tailEnd/>
          </a:ln>
        </p:spPr>
        <p:txBody>
          <a:bodyPr wrap="square" lIns="0" tIns="0" rIns="0" bIns="0">
            <a:spAutoFit/>
          </a:bodyPr>
          <a:lstStyle/>
          <a:p>
            <a:pPr algn="just">
              <a:lnSpc>
                <a:spcPct val="150000"/>
              </a:lnSpc>
            </a:pPr>
            <a:endParaRPr lang="en-US" sz="1600" dirty="0">
              <a:solidFill>
                <a:srgbClr val="7F7F7F"/>
              </a:solidFill>
              <a:latin typeface="Franklin Gothic Book" pitchFamily="34" charset="0"/>
              <a:ea typeface="Franklin Gothic Book" pitchFamily="34" charset="0"/>
              <a:cs typeface="Franklin Gothic Book" pitchFamily="34" charset="0"/>
            </a:endParaRPr>
          </a:p>
          <a:p>
            <a:pPr algn="just">
              <a:lnSpc>
                <a:spcPct val="150000"/>
              </a:lnSpc>
            </a:pPr>
            <a:r>
              <a:rPr lang="en-US" sz="1600" b="1" dirty="0">
                <a:solidFill>
                  <a:srgbClr val="7F7F7F"/>
                </a:solidFill>
                <a:latin typeface="Franklin Gothic Book" pitchFamily="34" charset="0"/>
                <a:ea typeface="Franklin Gothic Book" pitchFamily="34" charset="0"/>
                <a:cs typeface="Franklin Gothic Book" pitchFamily="34" charset="0"/>
              </a:rPr>
              <a:t>Client Name: </a:t>
            </a:r>
            <a:r>
              <a:rPr lang="en-GB" sz="1600" dirty="0">
                <a:solidFill>
                  <a:srgbClr val="7F7F7F"/>
                </a:solidFill>
                <a:latin typeface="Franklin Gothic Book" pitchFamily="34" charset="0"/>
                <a:ea typeface="Franklin Gothic Book" pitchFamily="34" charset="0"/>
                <a:cs typeface="Franklin Gothic Book" pitchFamily="34" charset="0"/>
              </a:rPr>
              <a:t>Earnest Towers Pvt. Ltd.</a:t>
            </a:r>
            <a:r>
              <a:rPr lang="en-US" sz="1600" b="1" dirty="0">
                <a:solidFill>
                  <a:srgbClr val="7F7F7F"/>
                </a:solidFill>
                <a:latin typeface="Franklin Gothic Book" pitchFamily="34" charset="0"/>
                <a:ea typeface="Franklin Gothic Book" pitchFamily="34" charset="0"/>
                <a:cs typeface="Franklin Gothic Book" pitchFamily="34" charset="0"/>
              </a:rPr>
              <a:t>                                </a:t>
            </a:r>
            <a:r>
              <a:rPr lang="en-US" sz="1600" b="1" dirty="0">
                <a:solidFill>
                  <a:srgbClr val="F20E90"/>
                </a:solidFill>
                <a:latin typeface="Franklin Gothic Book" pitchFamily="34" charset="0"/>
                <a:ea typeface="Franklin Gothic Book" pitchFamily="34" charset="0"/>
                <a:cs typeface="Franklin Gothic Book" pitchFamily="34" charset="0"/>
              </a:rPr>
              <a:t>BUA: 439,094 </a:t>
            </a:r>
            <a:r>
              <a:rPr lang="en-US" sz="1600" b="1" dirty="0" err="1">
                <a:solidFill>
                  <a:srgbClr val="F20E90"/>
                </a:solidFill>
                <a:latin typeface="Franklin Gothic Book" pitchFamily="34" charset="0"/>
                <a:ea typeface="Franklin Gothic Book" pitchFamily="34" charset="0"/>
                <a:cs typeface="Franklin Gothic Book" pitchFamily="34" charset="0"/>
              </a:rPr>
              <a:t>sq.ft</a:t>
            </a:r>
            <a:endParaRPr lang="en-US" sz="1600" b="1" dirty="0">
              <a:solidFill>
                <a:srgbClr val="F20E90"/>
              </a:solidFill>
              <a:latin typeface="Franklin Gothic Book" pitchFamily="34" charset="0"/>
              <a:ea typeface="Franklin Gothic Book" pitchFamily="34" charset="0"/>
              <a:cs typeface="Franklin Gothic Book" pitchFamily="34" charset="0"/>
            </a:endParaRPr>
          </a:p>
          <a:p>
            <a:pPr algn="just">
              <a:lnSpc>
                <a:spcPct val="150000"/>
              </a:lnSpc>
            </a:pPr>
            <a:r>
              <a:rPr lang="en-US" sz="1600" b="1" dirty="0">
                <a:solidFill>
                  <a:srgbClr val="7F7F7F"/>
                </a:solidFill>
                <a:latin typeface="Franklin Gothic Book" pitchFamily="34" charset="0"/>
                <a:ea typeface="Franklin Gothic Book" pitchFamily="34" charset="0"/>
                <a:cs typeface="Franklin Gothic Book" pitchFamily="34" charset="0"/>
              </a:rPr>
              <a:t>Services Provided:</a:t>
            </a:r>
          </a:p>
          <a:p>
            <a:pPr algn="just">
              <a:lnSpc>
                <a:spcPct val="150000"/>
              </a:lnSpc>
            </a:pPr>
            <a:r>
              <a:rPr lang="en-GB" sz="1600" dirty="0">
                <a:solidFill>
                  <a:srgbClr val="7F7F7F"/>
                </a:solidFill>
                <a:latin typeface="Franklin Gothic Book" pitchFamily="34" charset="0"/>
                <a:ea typeface="Franklin Gothic Book" pitchFamily="34" charset="0"/>
                <a:cs typeface="Franklin Gothic Book" pitchFamily="34" charset="0"/>
              </a:rPr>
              <a:t>WTESL is Indian Design Architects to the Project</a:t>
            </a:r>
          </a:p>
          <a:p>
            <a:pPr marL="238095" indent="-238095" algn="just">
              <a:lnSpc>
                <a:spcPct val="150000"/>
              </a:lnSpc>
              <a:buBlip>
                <a:blip r:embed="rId4"/>
              </a:buBlip>
            </a:pPr>
            <a:r>
              <a:rPr lang="en-GB" sz="1600" dirty="0">
                <a:solidFill>
                  <a:srgbClr val="7F7F7F"/>
                </a:solidFill>
                <a:latin typeface="Franklin Gothic Book" pitchFamily="34" charset="0"/>
                <a:ea typeface="Franklin Gothic Book" pitchFamily="34" charset="0"/>
                <a:cs typeface="Franklin Gothic Book" pitchFamily="34" charset="0"/>
              </a:rPr>
              <a:t>Provide information to KPF in relation to Development Control</a:t>
            </a:r>
          </a:p>
          <a:p>
            <a:pPr marL="238095" indent="-238095" algn="just">
              <a:lnSpc>
                <a:spcPct val="150000"/>
              </a:lnSpc>
              <a:buBlip>
                <a:blip r:embed="rId4"/>
              </a:buBlip>
            </a:pPr>
            <a:r>
              <a:rPr lang="en-GB" sz="1600" dirty="0">
                <a:solidFill>
                  <a:srgbClr val="7F7F7F"/>
                </a:solidFill>
                <a:latin typeface="Franklin Gothic Book" pitchFamily="34" charset="0"/>
                <a:ea typeface="Franklin Gothic Book" pitchFamily="34" charset="0"/>
                <a:cs typeface="Franklin Gothic Book" pitchFamily="34" charset="0"/>
              </a:rPr>
              <a:t>Guidelines, material specification; propose alternative design  </a:t>
            </a:r>
          </a:p>
          <a:p>
            <a:pPr marL="238095" indent="-238095" algn="just">
              <a:lnSpc>
                <a:spcPct val="150000"/>
              </a:lnSpc>
            </a:pPr>
            <a:r>
              <a:rPr lang="en-GB" sz="1600" dirty="0">
                <a:solidFill>
                  <a:srgbClr val="7F7F7F"/>
                </a:solidFill>
                <a:latin typeface="Franklin Gothic Book" pitchFamily="34" charset="0"/>
                <a:ea typeface="Franklin Gothic Book" pitchFamily="34" charset="0"/>
                <a:cs typeface="Franklin Gothic Book" pitchFamily="34" charset="0"/>
              </a:rPr>
              <a:t>   solutions for problem areas, etc.</a:t>
            </a:r>
            <a:endParaRPr lang="en-US" sz="1600" dirty="0">
              <a:solidFill>
                <a:srgbClr val="7F7F7F"/>
              </a:solidFill>
              <a:latin typeface="Franklin Gothic Book" pitchFamily="34" charset="0"/>
              <a:ea typeface="Franklin Gothic Book" pitchFamily="34" charset="0"/>
              <a:cs typeface="Franklin Gothic Book" pitchFamily="34" charset="0"/>
            </a:endParaRPr>
          </a:p>
          <a:p>
            <a:pPr marL="238095" indent="-238095" algn="just">
              <a:lnSpc>
                <a:spcPct val="150000"/>
              </a:lnSpc>
              <a:buBlip>
                <a:blip r:embed="rId4"/>
              </a:buBlip>
            </a:pPr>
            <a:r>
              <a:rPr lang="en-GB" sz="1600" dirty="0">
                <a:solidFill>
                  <a:srgbClr val="7F7F7F"/>
                </a:solidFill>
                <a:latin typeface="Franklin Gothic Book" pitchFamily="34" charset="0"/>
                <a:ea typeface="Franklin Gothic Book" pitchFamily="34" charset="0"/>
                <a:cs typeface="Franklin Gothic Book" pitchFamily="34" charset="0"/>
              </a:rPr>
              <a:t>Design Coordination, As built drawings., Quality control and check on site.</a:t>
            </a:r>
            <a:endParaRPr lang="en-US" sz="1600" dirty="0">
              <a:solidFill>
                <a:srgbClr val="7F7F7F"/>
              </a:solidFill>
              <a:latin typeface="Franklin Gothic Book" pitchFamily="34" charset="0"/>
              <a:ea typeface="Franklin Gothic Book" pitchFamily="34" charset="0"/>
              <a:cs typeface="Franklin Gothic Book" pitchFamily="34" charset="0"/>
            </a:endParaRPr>
          </a:p>
          <a:p>
            <a:pPr marL="238095" indent="-238095" algn="just">
              <a:lnSpc>
                <a:spcPct val="150000"/>
              </a:lnSpc>
              <a:buBlip>
                <a:blip r:embed="rId4"/>
              </a:buBlip>
            </a:pPr>
            <a:r>
              <a:rPr lang="en-GB" sz="1600" dirty="0">
                <a:solidFill>
                  <a:srgbClr val="7F7F7F"/>
                </a:solidFill>
                <a:latin typeface="Franklin Gothic Book" pitchFamily="34" charset="0"/>
                <a:ea typeface="Franklin Gothic Book" pitchFamily="34" charset="0"/>
                <a:cs typeface="Franklin Gothic Book" pitchFamily="34" charset="0"/>
              </a:rPr>
              <a:t>Architectural supervision. Block work and working drawings.</a:t>
            </a:r>
            <a:endParaRPr lang="en-US" sz="1600" dirty="0">
              <a:solidFill>
                <a:srgbClr val="7F7F7F"/>
              </a:solidFill>
              <a:latin typeface="Franklin Gothic Book" pitchFamily="34" charset="0"/>
              <a:ea typeface="Franklin Gothic Book" pitchFamily="34" charset="0"/>
              <a:cs typeface="Franklin Gothic Book" pitchFamily="34" charset="0"/>
            </a:endParaRPr>
          </a:p>
          <a:p>
            <a:pPr marL="238095" indent="-238095" algn="just">
              <a:lnSpc>
                <a:spcPct val="150000"/>
              </a:lnSpc>
              <a:buBlip>
                <a:blip r:embed="rId4"/>
              </a:buBlip>
            </a:pPr>
            <a:r>
              <a:rPr lang="en-GB" sz="1600" dirty="0">
                <a:solidFill>
                  <a:srgbClr val="7F7F7F"/>
                </a:solidFill>
                <a:latin typeface="Franklin Gothic Book" pitchFamily="34" charset="0"/>
                <a:ea typeface="Franklin Gothic Book" pitchFamily="34" charset="0"/>
                <a:cs typeface="Franklin Gothic Book" pitchFamily="34" charset="0"/>
              </a:rPr>
              <a:t>Design for finishes in service areas.</a:t>
            </a:r>
            <a:endParaRPr lang="en-US" sz="1600" dirty="0">
              <a:solidFill>
                <a:srgbClr val="7F7F7F"/>
              </a:solidFill>
              <a:latin typeface="Franklin Gothic Book" pitchFamily="34" charset="0"/>
              <a:ea typeface="Franklin Gothic Book" pitchFamily="34" charset="0"/>
              <a:cs typeface="Franklin Gothic Book" pitchFamily="34" charset="0"/>
            </a:endParaRPr>
          </a:p>
          <a:p>
            <a:pPr marL="238095" indent="-238095" algn="just">
              <a:lnSpc>
                <a:spcPct val="150000"/>
              </a:lnSpc>
              <a:buBlip>
                <a:blip r:embed="rId4"/>
              </a:buBlip>
            </a:pPr>
            <a:r>
              <a:rPr lang="en-GB" sz="1600" dirty="0">
                <a:solidFill>
                  <a:srgbClr val="7F7F7F"/>
                </a:solidFill>
                <a:latin typeface="Franklin Gothic Book" pitchFamily="34" charset="0"/>
                <a:ea typeface="Franklin Gothic Book" pitchFamily="34" charset="0"/>
                <a:cs typeface="Franklin Gothic Book" pitchFamily="34" charset="0"/>
              </a:rPr>
              <a:t>Checking and approval of GFC and shop drawings from vendor.</a:t>
            </a:r>
            <a:endParaRPr lang="en-US" sz="1600" dirty="0">
              <a:solidFill>
                <a:srgbClr val="7F7F7F"/>
              </a:solidFill>
              <a:latin typeface="Franklin Gothic Book" pitchFamily="34" charset="0"/>
              <a:ea typeface="Franklin Gothic Book" pitchFamily="34" charset="0"/>
              <a:cs typeface="Franklin Gothic Book" pitchFamily="34" charset="0"/>
            </a:endParaRPr>
          </a:p>
        </p:txBody>
      </p:sp>
      <p:sp>
        <p:nvSpPr>
          <p:cNvPr id="12" name="TextBox 4"/>
          <p:cNvSpPr txBox="1">
            <a:spLocks noChangeArrowheads="1"/>
          </p:cNvSpPr>
          <p:nvPr/>
        </p:nvSpPr>
        <p:spPr bwMode="auto">
          <a:xfrm>
            <a:off x="609600" y="5410200"/>
            <a:ext cx="8839200" cy="2954655"/>
          </a:xfrm>
          <a:prstGeom prst="rect">
            <a:avLst/>
          </a:prstGeom>
          <a:noFill/>
          <a:ln w="9525">
            <a:noFill/>
            <a:miter lim="800000"/>
            <a:headEnd/>
            <a:tailEnd/>
          </a:ln>
        </p:spPr>
        <p:txBody>
          <a:bodyPr wrap="square" lIns="0" tIns="0" rIns="0" bIns="0">
            <a:spAutoFit/>
          </a:bodyPr>
          <a:lstStyle/>
          <a:p>
            <a:pPr algn="just">
              <a:lnSpc>
                <a:spcPct val="150000"/>
              </a:lnSpc>
            </a:pPr>
            <a:r>
              <a:rPr lang="en-US" sz="1600" b="1" dirty="0">
                <a:solidFill>
                  <a:srgbClr val="7F7F7F"/>
                </a:solidFill>
                <a:latin typeface="Franklin Gothic Book" pitchFamily="34" charset="0"/>
                <a:ea typeface="Franklin Gothic Book" pitchFamily="34" charset="0"/>
                <a:cs typeface="Franklin Gothic Book" pitchFamily="34" charset="0"/>
              </a:rPr>
              <a:t>Key Features:</a:t>
            </a:r>
          </a:p>
          <a:p>
            <a:pPr algn="just">
              <a:lnSpc>
                <a:spcPct val="150000"/>
              </a:lnSpc>
              <a:tabLst>
                <a:tab pos="452382" algn="l"/>
                <a:tab pos="11544458" algn="l"/>
              </a:tabLst>
            </a:pPr>
            <a:r>
              <a:rPr lang="en-GB" sz="1600" dirty="0">
                <a:solidFill>
                  <a:srgbClr val="7F7F7F"/>
                </a:solidFill>
                <a:latin typeface="Franklin Gothic Book" pitchFamily="34" charset="0"/>
                <a:ea typeface="Franklin Gothic Book" pitchFamily="34" charset="0"/>
                <a:cs typeface="Franklin Gothic Book" pitchFamily="34" charset="0"/>
              </a:rPr>
              <a:t>First International Finance </a:t>
            </a:r>
            <a:r>
              <a:rPr lang="en-GB" sz="1600" dirty="0" err="1">
                <a:solidFill>
                  <a:srgbClr val="7F7F7F"/>
                </a:solidFill>
                <a:latin typeface="Franklin Gothic Book" pitchFamily="34" charset="0"/>
                <a:ea typeface="Franklin Gothic Book" pitchFamily="34" charset="0"/>
                <a:cs typeface="Franklin Gothic Book" pitchFamily="34" charset="0"/>
              </a:rPr>
              <a:t>Center</a:t>
            </a:r>
            <a:r>
              <a:rPr lang="en-GB" sz="1600" dirty="0">
                <a:solidFill>
                  <a:srgbClr val="7F7F7F"/>
                </a:solidFill>
                <a:latin typeface="Franklin Gothic Book" pitchFamily="34" charset="0"/>
                <a:ea typeface="Franklin Gothic Book" pitchFamily="34" charset="0"/>
                <a:cs typeface="Franklin Gothic Book" pitchFamily="34" charset="0"/>
              </a:rPr>
              <a:t> will provide approximately 42,000 </a:t>
            </a:r>
            <a:r>
              <a:rPr lang="en-GB" sz="1600" dirty="0" err="1">
                <a:solidFill>
                  <a:srgbClr val="7F7F7F"/>
                </a:solidFill>
                <a:latin typeface="Franklin Gothic Book" pitchFamily="34" charset="0"/>
                <a:ea typeface="Franklin Gothic Book" pitchFamily="34" charset="0"/>
                <a:cs typeface="Franklin Gothic Book" pitchFamily="34" charset="0"/>
              </a:rPr>
              <a:t>Sq.M</a:t>
            </a:r>
            <a:r>
              <a:rPr lang="en-GB" sz="1600" dirty="0">
                <a:solidFill>
                  <a:srgbClr val="7F7F7F"/>
                </a:solidFill>
                <a:latin typeface="Franklin Gothic Book" pitchFamily="34" charset="0"/>
                <a:ea typeface="Franklin Gothic Book" pitchFamily="34" charset="0"/>
                <a:cs typeface="Franklin Gothic Book" pitchFamily="34" charset="0"/>
              </a:rPr>
              <a:t> of Grade-A office space, entered through double height pass through lobby. Extensive environmental features have allowed this project to receive LEED gold rating. The project features expansive floor plates accommodating numerous potential office layouts. The buildings North Facade, fronting the </a:t>
            </a:r>
            <a:r>
              <a:rPr lang="en-GB" sz="1600" dirty="0" err="1">
                <a:solidFill>
                  <a:srgbClr val="7F7F7F"/>
                </a:solidFill>
                <a:latin typeface="Franklin Gothic Book" pitchFamily="34" charset="0"/>
                <a:ea typeface="Franklin Gothic Book" pitchFamily="34" charset="0"/>
                <a:cs typeface="Franklin Gothic Book" pitchFamily="34" charset="0"/>
              </a:rPr>
              <a:t>Bandra</a:t>
            </a:r>
            <a:r>
              <a:rPr lang="en-GB" sz="1600" dirty="0">
                <a:solidFill>
                  <a:srgbClr val="7F7F7F"/>
                </a:solidFill>
                <a:latin typeface="Franklin Gothic Book" pitchFamily="34" charset="0"/>
                <a:ea typeface="Franklin Gothic Book" pitchFamily="34" charset="0"/>
                <a:cs typeface="Franklin Gothic Book" pitchFamily="34" charset="0"/>
              </a:rPr>
              <a:t> </a:t>
            </a:r>
            <a:r>
              <a:rPr lang="en-GB" sz="1600" dirty="0" err="1">
                <a:solidFill>
                  <a:srgbClr val="7F7F7F"/>
                </a:solidFill>
                <a:latin typeface="Franklin Gothic Book" pitchFamily="34" charset="0"/>
                <a:ea typeface="Franklin Gothic Book" pitchFamily="34" charset="0"/>
                <a:cs typeface="Franklin Gothic Book" pitchFamily="34" charset="0"/>
              </a:rPr>
              <a:t>Kurla</a:t>
            </a:r>
            <a:r>
              <a:rPr lang="en-GB" sz="1600" dirty="0">
                <a:solidFill>
                  <a:srgbClr val="7F7F7F"/>
                </a:solidFill>
                <a:latin typeface="Franklin Gothic Book" pitchFamily="34" charset="0"/>
                <a:ea typeface="Franklin Gothic Book" pitchFamily="34" charset="0"/>
                <a:cs typeface="Franklin Gothic Book" pitchFamily="34" charset="0"/>
              </a:rPr>
              <a:t> Complex Road, features an arcade delineated by a seemingly float White glass tube, which also defines the building podium and provide a terrace at 4th floor. The space beneath the tube feeds through to a pass through lobby which connects the pedestrian arcade to an automobile drop off area in the back.</a:t>
            </a:r>
            <a:endParaRPr lang="en-US" sz="1600" dirty="0">
              <a:solidFill>
                <a:srgbClr val="7F7F7F"/>
              </a:solidFill>
              <a:latin typeface="Franklin Gothic Book" pitchFamily="34" charset="0"/>
              <a:ea typeface="Franklin Gothic Book" pitchFamily="34" charset="0"/>
              <a:cs typeface="Franklin Gothic Book" pitchFamily="34" charset="0"/>
            </a:endParaRPr>
          </a:p>
        </p:txBody>
      </p:sp>
      <p:sp>
        <p:nvSpPr>
          <p:cNvPr id="13"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27</a:t>
            </a:fld>
            <a:endParaRPr lang="en-US" dirty="0"/>
          </a:p>
        </p:txBody>
      </p:sp>
      <p:sp>
        <p:nvSpPr>
          <p:cNvPr id="15" name="Rectangle 14">
            <a:extLst>
              <a:ext uri="{FF2B5EF4-FFF2-40B4-BE49-F238E27FC236}">
                <a16:creationId xmlns:a16="http://schemas.microsoft.com/office/drawing/2014/main" id="{649D1614-4601-4FB0-9D78-0A0F385CB2F4}"/>
              </a:ext>
            </a:extLst>
          </p:cNvPr>
          <p:cNvSpPr/>
          <p:nvPr/>
        </p:nvSpPr>
        <p:spPr>
          <a:xfrm>
            <a:off x="0" y="0"/>
            <a:ext cx="14630400" cy="11430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7"/>
              </a:lnSpc>
            </a:pPr>
            <a:r>
              <a:rPr lang="en-US" sz="3600" b="1" dirty="0">
                <a:solidFill>
                  <a:schemeClr val="bg1"/>
                </a:solidFill>
                <a:latin typeface="Helvetica Neue Light"/>
                <a:ea typeface="Helvetica Neue Light"/>
                <a:cs typeface="Helvetica Neue Light"/>
              </a:rPr>
              <a:t> </a:t>
            </a:r>
          </a:p>
          <a:p>
            <a:pPr>
              <a:lnSpc>
                <a:spcPts val="2487"/>
              </a:lnSpc>
            </a:pPr>
            <a:r>
              <a:rPr lang="en-US" sz="3600" b="1" dirty="0">
                <a:solidFill>
                  <a:schemeClr val="bg1"/>
                </a:solidFill>
                <a:latin typeface="Franklin Gothic Book" pitchFamily="34" charset="0"/>
                <a:ea typeface="Helvetica Neue Light"/>
                <a:cs typeface="Helvetica Neue Light"/>
              </a:rPr>
              <a:t>First International Finance Center</a:t>
            </a:r>
          </a:p>
          <a:p>
            <a:r>
              <a:rPr lang="en-US" sz="2400" i="1" dirty="0">
                <a:solidFill>
                  <a:schemeClr val="bg1"/>
                </a:solidFill>
                <a:latin typeface="Helvetica Neue Light"/>
                <a:ea typeface="Helvetica Neue Light"/>
                <a:cs typeface="Helvetica Neue Light"/>
              </a:rPr>
              <a:t>Mumbai, Maharashtra</a:t>
            </a:r>
          </a:p>
          <a:p>
            <a:pPr lvl="0" defTabSz="1358356">
              <a:lnSpc>
                <a:spcPts val="3325"/>
              </a:lnSpc>
              <a:spcBef>
                <a:spcPts val="200"/>
              </a:spcBef>
              <a:buClr>
                <a:schemeClr val="tx1"/>
              </a:buClr>
              <a:defRPr/>
            </a:pPr>
            <a:endParaRPr lang="en-IN" sz="3600" i="1" dirty="0">
              <a:solidFill>
                <a:schemeClr val="bg1"/>
              </a:solidFill>
              <a:latin typeface="Franklin Gothic Book" pitchFamily="34" charset="0"/>
              <a:ea typeface="Helvetica Neue Light"/>
              <a:cs typeface="Helvetica Neue Light"/>
            </a:endParaRPr>
          </a:p>
        </p:txBody>
      </p:sp>
      <p:sp>
        <p:nvSpPr>
          <p:cNvPr id="16" name="Rectangle 15">
            <a:extLst>
              <a:ext uri="{FF2B5EF4-FFF2-40B4-BE49-F238E27FC236}">
                <a16:creationId xmlns:a16="http://schemas.microsoft.com/office/drawing/2014/main" id="{3C95370F-5F3C-424D-BD0B-D34780051E47}"/>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7" name="TextBox 16">
            <a:extLst>
              <a:ext uri="{FF2B5EF4-FFF2-40B4-BE49-F238E27FC236}">
                <a16:creationId xmlns:a16="http://schemas.microsoft.com/office/drawing/2014/main" id="{6A0FCB99-DED1-4CB0-8C64-6FA1D0A9537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235075" y="1600200"/>
            <a:ext cx="9890125" cy="6186488"/>
          </a:xfrm>
          <a:prstGeom prst="rect">
            <a:avLst/>
          </a:prstGeom>
        </p:spPr>
        <p:txBody>
          <a:bodyPr/>
          <a:lstStyle/>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Residential Training Centre of Indian Oil Corporation</a:t>
            </a: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M.T.N.L. Regional Telecom Training Centre</a:t>
            </a: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Police Academy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Oonamanchery</a:t>
            </a:r>
            <a:r>
              <a:rPr kumimoji="0" lang="en-US" sz="2200" b="1" i="0" u="none" strike="noStrike" kern="1200" cap="none" spc="0" normalizeH="0" baseline="0" noProof="0" dirty="0">
                <a:ln>
                  <a:noFill/>
                </a:ln>
                <a:solidFill>
                  <a:schemeClr val="tx1"/>
                </a:solidFill>
                <a:effectLst/>
                <a:uLnTx/>
                <a:uFillTx/>
                <a:latin typeface="+mn-lt"/>
                <a:ea typeface="+mn-ea"/>
                <a:cs typeface="+mn-cs"/>
              </a:rPr>
              <a:t>, </a:t>
            </a:r>
            <a:r>
              <a:rPr kumimoji="0" lang="en-US" sz="2200" b="1" i="0" u="none" strike="noStrike" kern="1200" cap="none" spc="0" normalizeH="0" baseline="0" noProof="0" dirty="0" err="1">
                <a:ln>
                  <a:noFill/>
                </a:ln>
                <a:solidFill>
                  <a:schemeClr val="tx1"/>
                </a:solidFill>
                <a:effectLst/>
                <a:uLnTx/>
                <a:uFillTx/>
                <a:latin typeface="+mn-lt"/>
                <a:ea typeface="+mn-ea"/>
                <a:cs typeface="+mn-cs"/>
              </a:rPr>
              <a:t>Kancheepuram</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lang="en-US" sz="2200" b="1" dirty="0" err="1">
                <a:latin typeface="+mn-lt"/>
                <a:cs typeface="+mn-cs"/>
              </a:rPr>
              <a:t>Kohima</a:t>
            </a:r>
            <a:r>
              <a:rPr lang="en-US" sz="2200" b="1" dirty="0">
                <a:latin typeface="+mn-lt"/>
                <a:cs typeface="+mn-cs"/>
              </a:rPr>
              <a:t> College (Mount Olive College), </a:t>
            </a:r>
            <a:r>
              <a:rPr lang="en-US" sz="2200" b="1" dirty="0" err="1">
                <a:latin typeface="+mn-lt"/>
                <a:cs typeface="+mn-cs"/>
              </a:rPr>
              <a:t>Kohima</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Residential Hostel Building for PWD, </a:t>
            </a:r>
            <a:r>
              <a:rPr kumimoji="0" lang="en-US" sz="2200" b="1" i="0" u="none" strike="noStrike" kern="1200" cap="none" spc="0" normalizeH="0" baseline="0" noProof="0" dirty="0" err="1">
                <a:ln>
                  <a:noFill/>
                </a:ln>
                <a:solidFill>
                  <a:schemeClr val="tx1"/>
                </a:solidFill>
                <a:effectLst/>
                <a:uLnTx/>
                <a:uFillTx/>
                <a:latin typeface="+mn-lt"/>
                <a:ea typeface="+mn-ea"/>
                <a:cs typeface="+mn-cs"/>
              </a:rPr>
              <a:t>Maharastra</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Expansion of  Modern Public School Society of </a:t>
            </a:r>
            <a:r>
              <a:rPr kumimoji="0" lang="en-US" sz="2200" b="1" i="0" u="none" strike="noStrike" kern="1200" cap="none" spc="0" normalizeH="0" baseline="0" noProof="0" dirty="0" err="1">
                <a:ln>
                  <a:noFill/>
                </a:ln>
                <a:solidFill>
                  <a:schemeClr val="tx1"/>
                </a:solidFill>
                <a:effectLst/>
                <a:uLnTx/>
                <a:uFillTx/>
                <a:latin typeface="+mn-lt"/>
                <a:ea typeface="+mn-ea"/>
                <a:cs typeface="+mn-cs"/>
              </a:rPr>
              <a:t>Samtel</a:t>
            </a:r>
            <a:r>
              <a:rPr kumimoji="0" lang="en-US" sz="2200" b="1" i="0" u="none" strike="noStrike" kern="1200" cap="none" spc="0" normalizeH="0" baseline="0" noProof="0" dirty="0">
                <a:ln>
                  <a:noFill/>
                </a:ln>
                <a:solidFill>
                  <a:schemeClr val="tx1"/>
                </a:solidFill>
                <a:effectLst/>
                <a:uLnTx/>
                <a:uFillTx/>
                <a:latin typeface="+mn-lt"/>
                <a:ea typeface="+mn-ea"/>
                <a:cs typeface="+mn-cs"/>
              </a:rPr>
              <a:t> Group</a:t>
            </a: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Laboratory Building for Centre of Plasma Physics, </a:t>
            </a:r>
            <a:r>
              <a:rPr kumimoji="0" lang="en-US" sz="2200" b="1" i="0" u="none" strike="noStrike" kern="1200" cap="none" spc="0" normalizeH="0" baseline="0" noProof="0" dirty="0" err="1">
                <a:ln>
                  <a:noFill/>
                </a:ln>
                <a:solidFill>
                  <a:schemeClr val="tx1"/>
                </a:solidFill>
                <a:effectLst/>
                <a:uLnTx/>
                <a:uFillTx/>
                <a:latin typeface="+mn-lt"/>
                <a:ea typeface="+mn-ea"/>
                <a:cs typeface="+mn-cs"/>
              </a:rPr>
              <a:t>Guwahati</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Staff Training Complex for </a:t>
            </a:r>
            <a:r>
              <a:rPr kumimoji="0" lang="en-US" sz="2200" b="1" i="0" u="none" strike="noStrike" kern="1200" cap="none" spc="0" normalizeH="0" baseline="0" noProof="0" dirty="0" err="1">
                <a:ln>
                  <a:noFill/>
                </a:ln>
                <a:solidFill>
                  <a:schemeClr val="tx1"/>
                </a:solidFill>
                <a:effectLst/>
                <a:uLnTx/>
                <a:uFillTx/>
                <a:latin typeface="+mn-lt"/>
                <a:ea typeface="+mn-ea"/>
                <a:cs typeface="+mn-cs"/>
              </a:rPr>
              <a:t>Canara</a:t>
            </a:r>
            <a:r>
              <a:rPr kumimoji="0" lang="en-US" sz="2200" b="1" i="0" u="none" strike="noStrike" kern="1200" cap="none" spc="0" normalizeH="0" baseline="0" noProof="0" dirty="0">
                <a:ln>
                  <a:noFill/>
                </a:ln>
                <a:solidFill>
                  <a:schemeClr val="tx1"/>
                </a:solidFill>
                <a:effectLst/>
                <a:uLnTx/>
                <a:uFillTx/>
                <a:latin typeface="+mn-lt"/>
                <a:ea typeface="+mn-ea"/>
                <a:cs typeface="+mn-cs"/>
              </a:rPr>
              <a:t> Bank, </a:t>
            </a:r>
            <a:r>
              <a:rPr kumimoji="0" lang="en-US" sz="2200" b="1" i="0" u="none" strike="noStrike" kern="1200" cap="none" spc="0" normalizeH="0" baseline="0" noProof="0" dirty="0" err="1">
                <a:ln>
                  <a:noFill/>
                </a:ln>
                <a:solidFill>
                  <a:schemeClr val="tx1"/>
                </a:solidFill>
                <a:effectLst/>
                <a:uLnTx/>
                <a:uFillTx/>
                <a:latin typeface="+mn-lt"/>
                <a:ea typeface="+mn-ea"/>
                <a:cs typeface="+mn-cs"/>
              </a:rPr>
              <a:t>Bengaluru</a:t>
            </a:r>
            <a:endParaRPr kumimoji="0" lang="en-US" sz="2200" b="1" i="0" u="none" strike="noStrike" kern="1200" cap="none" spc="0" normalizeH="0" baseline="0" noProof="0" dirty="0">
              <a:ln>
                <a:noFill/>
              </a:ln>
              <a:solidFill>
                <a:schemeClr val="tx1"/>
              </a:solidFill>
              <a:effectLst/>
              <a:uLnTx/>
              <a:uFillTx/>
              <a:latin typeface="+mn-lt"/>
              <a:ea typeface="+mn-ea"/>
              <a:cs typeface="+mn-cs"/>
            </a:endParaRP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Staff Training Campus for Union Bank of India, Mumbai</a:t>
            </a: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Training Centre for L &amp; T (Switchgear Training Centre, </a:t>
            </a:r>
            <a:r>
              <a:rPr kumimoji="0" lang="en-US" sz="2200" b="1" i="0" u="none" strike="noStrike" kern="1200" cap="none" spc="0" normalizeH="0" baseline="0" noProof="0" dirty="0" err="1">
                <a:ln>
                  <a:noFill/>
                </a:ln>
                <a:solidFill>
                  <a:schemeClr val="tx1"/>
                </a:solidFill>
                <a:effectLst/>
                <a:uLnTx/>
                <a:uFillTx/>
                <a:latin typeface="+mn-lt"/>
                <a:ea typeface="+mn-ea"/>
                <a:cs typeface="+mn-cs"/>
              </a:rPr>
              <a:t>Lucknow</a:t>
            </a:r>
            <a:r>
              <a:rPr kumimoji="0" lang="en-US" sz="2200" b="1" i="0" u="none" strike="noStrike" kern="1200" cap="none" spc="0" normalizeH="0" baseline="0" noProof="0" dirty="0">
                <a:ln>
                  <a:noFill/>
                </a:ln>
                <a:solidFill>
                  <a:schemeClr val="tx1"/>
                </a:solidFill>
                <a:effectLst/>
                <a:uLnTx/>
                <a:uFillTx/>
                <a:latin typeface="+mn-lt"/>
                <a:ea typeface="+mn-ea"/>
                <a:cs typeface="+mn-cs"/>
              </a:rPr>
              <a:t>)</a:t>
            </a: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lang="en-US" sz="2200" b="1" dirty="0">
                <a:latin typeface="+mn-lt"/>
                <a:cs typeface="+mn-cs"/>
              </a:rPr>
              <a:t>Regional Institute of e-Learning and Information Technology, Nagaland</a:t>
            </a: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kumimoji="0" lang="en-US" sz="2200" b="1" i="0" u="none" strike="noStrike" kern="1200" cap="none" spc="0" normalizeH="0" baseline="0" noProof="0" dirty="0">
                <a:ln>
                  <a:noFill/>
                </a:ln>
                <a:solidFill>
                  <a:schemeClr val="tx1"/>
                </a:solidFill>
                <a:effectLst/>
                <a:uLnTx/>
                <a:uFillTx/>
                <a:latin typeface="+mn-lt"/>
                <a:ea typeface="+mn-ea"/>
                <a:cs typeface="+mn-cs"/>
              </a:rPr>
              <a:t>Indian Institute of Foreign Trade Campus, Kolkata</a:t>
            </a:r>
          </a:p>
          <a:p>
            <a:pPr marL="507937" marR="0" lvl="0" indent="-507937" algn="l" defTabSz="1357145" rtl="0" eaLnBrk="1" fontAlgn="base" latinLnBrk="0" hangingPunct="1">
              <a:lnSpc>
                <a:spcPct val="114000"/>
              </a:lnSpc>
              <a:spcBef>
                <a:spcPct val="20000"/>
              </a:spcBef>
              <a:spcAft>
                <a:spcPct val="0"/>
              </a:spcAft>
              <a:buClrTx/>
              <a:buSzTx/>
              <a:buFont typeface="Arial" pitchFamily="34" charset="0"/>
              <a:buChar char="•"/>
              <a:tabLst/>
              <a:defRPr/>
            </a:pPr>
            <a:r>
              <a:rPr lang="en-US" sz="2200" b="1" dirty="0">
                <a:latin typeface="+mn-lt"/>
                <a:cs typeface="+mn-cs"/>
              </a:rPr>
              <a:t>Institute of Hotel Management and Catering Technology, </a:t>
            </a:r>
            <a:r>
              <a:rPr lang="en-US" sz="2200" b="1" dirty="0" err="1">
                <a:latin typeface="+mn-lt"/>
                <a:cs typeface="+mn-cs"/>
              </a:rPr>
              <a:t>Bengaluru</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sp>
        <p:nvSpPr>
          <p:cNvPr id="13"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28</a:t>
            </a:fld>
            <a:endParaRPr lang="en-US" dirty="0"/>
          </a:p>
        </p:txBody>
      </p:sp>
      <p:sp>
        <p:nvSpPr>
          <p:cNvPr id="11" name="Rectangle 10">
            <a:extLst>
              <a:ext uri="{FF2B5EF4-FFF2-40B4-BE49-F238E27FC236}">
                <a16:creationId xmlns:a16="http://schemas.microsoft.com/office/drawing/2014/main" id="{85F495EB-D6C5-4D42-B6A8-FD734C6A47C0}"/>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2" name="TextBox 11">
            <a:extLst>
              <a:ext uri="{FF2B5EF4-FFF2-40B4-BE49-F238E27FC236}">
                <a16:creationId xmlns:a16="http://schemas.microsoft.com/office/drawing/2014/main" id="{FCB1E204-463B-4B3E-B959-2875972678BE}"/>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4" name="Rectangle 13">
            <a:extLst>
              <a:ext uri="{FF2B5EF4-FFF2-40B4-BE49-F238E27FC236}">
                <a16:creationId xmlns:a16="http://schemas.microsoft.com/office/drawing/2014/main" id="{A6E635AB-1BF5-4085-8A3A-7D62C0B3B151}"/>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lnSpc>
                <a:spcPts val="2487"/>
              </a:lnSpc>
            </a:pPr>
            <a:r>
              <a:rPr lang="en-US" sz="2800" b="1" dirty="0">
                <a:solidFill>
                  <a:schemeClr val="bg1"/>
                </a:solidFill>
                <a:latin typeface="Franklin Gothic Book" pitchFamily="34" charset="0"/>
              </a:rPr>
              <a:t>Other similar projects</a:t>
            </a:r>
            <a:endParaRPr lang="en-US" sz="1800" i="1" dirty="0">
              <a:solidFill>
                <a:schemeClr val="bg1"/>
              </a:solidFill>
              <a:latin typeface="Franklin Gothic Book" pitchFamily="34" charset="0"/>
              <a:ea typeface="Helvetica Neue Light"/>
              <a:cs typeface="Helvetica Neue Light"/>
            </a:endParaRPr>
          </a:p>
          <a:p>
            <a:pPr>
              <a:lnSpc>
                <a:spcPts val="2488"/>
              </a:lnSpc>
            </a:pPr>
            <a:endParaRPr lang="en-US" sz="1800" i="1" dirty="0">
              <a:solidFill>
                <a:schemeClr val="bg1"/>
              </a:solidFill>
              <a:latin typeface="Helvetica Neue Light"/>
              <a:ea typeface="Helvetica Neue Light"/>
              <a:cs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56" name="Title 2"/>
          <p:cNvSpPr>
            <a:spLocks noGrp="1"/>
          </p:cNvSpPr>
          <p:nvPr>
            <p:ph type="title"/>
          </p:nvPr>
        </p:nvSpPr>
        <p:spPr/>
        <p:txBody>
          <a:bodyPr/>
          <a:lstStyle/>
          <a:p>
            <a:r>
              <a:rPr lang="en-US" sz="5900" dirty="0">
                <a:solidFill>
                  <a:schemeClr val="bg1"/>
                </a:solidFill>
                <a:latin typeface="Franklin Gothic Book" pitchFamily="34" charset="0"/>
                <a:ea typeface="Helvetica Neue UltraLight"/>
              </a:rPr>
              <a:t>Key Clients</a:t>
            </a:r>
          </a:p>
        </p:txBody>
      </p:sp>
      <p:sp>
        <p:nvSpPr>
          <p:cNvPr id="42" name="Rectangle 4"/>
          <p:cNvSpPr>
            <a:spLocks noChangeArrowheads="1"/>
          </p:cNvSpPr>
          <p:nvPr/>
        </p:nvSpPr>
        <p:spPr bwMode="auto">
          <a:xfrm>
            <a:off x="121920" y="5913970"/>
            <a:ext cx="274289" cy="552606"/>
          </a:xfrm>
          <a:prstGeom prst="rect">
            <a:avLst/>
          </a:prstGeom>
          <a:noFill/>
          <a:ln w="9525">
            <a:noFill/>
            <a:miter lim="800000"/>
            <a:headEnd/>
            <a:tailEnd/>
          </a:ln>
        </p:spPr>
        <p:txBody>
          <a:bodyPr wrap="none" lIns="135786" tIns="67891" rIns="135786" bIns="67891" anchor="ctr">
            <a:spAutoFit/>
          </a:bodyPr>
          <a:lstStyle/>
          <a:p>
            <a:endParaRPr lang="en-US"/>
          </a:p>
        </p:txBody>
      </p:sp>
      <p:pic>
        <p:nvPicPr>
          <p:cNvPr id="52" name="Picture 1"/>
          <p:cNvPicPr>
            <a:picLocks noChangeArrowheads="1"/>
          </p:cNvPicPr>
          <p:nvPr/>
        </p:nvPicPr>
        <p:blipFill>
          <a:blip r:embed="rId2" cstate="print"/>
          <a:srcRect/>
          <a:stretch>
            <a:fillRect/>
          </a:stretch>
        </p:blipFill>
        <p:spPr bwMode="auto">
          <a:xfrm>
            <a:off x="533402" y="1219200"/>
            <a:ext cx="136398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3650" name="Picture 2"/>
          <p:cNvPicPr>
            <a:picLocks noChangeArrowheads="1"/>
          </p:cNvPicPr>
          <p:nvPr/>
        </p:nvPicPr>
        <p:blipFill>
          <a:blip r:embed="rId3"/>
          <a:srcRect/>
          <a:stretch>
            <a:fillRect/>
          </a:stretch>
        </p:blipFill>
        <p:spPr bwMode="auto">
          <a:xfrm>
            <a:off x="457202" y="5151120"/>
            <a:ext cx="6781800" cy="3154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2" descr="Z:\BD\Ahana\00.TMC\01. CENTER FOR CANCER EPIDEMIOLOGY\view 3 copy.jpg"/>
          <p:cNvPicPr>
            <a:picLocks noChangeArrowheads="1"/>
          </p:cNvPicPr>
          <p:nvPr/>
        </p:nvPicPr>
        <p:blipFill>
          <a:blip r:embed="rId4" cstate="print"/>
          <a:srcRect/>
          <a:stretch>
            <a:fillRect/>
          </a:stretch>
        </p:blipFill>
        <p:spPr bwMode="auto">
          <a:xfrm>
            <a:off x="457202" y="1219200"/>
            <a:ext cx="6781800"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 Box 10"/>
          <p:cNvSpPr txBox="1">
            <a:spLocks noChangeArrowheads="1"/>
          </p:cNvSpPr>
          <p:nvPr/>
        </p:nvSpPr>
        <p:spPr bwMode="auto">
          <a:xfrm>
            <a:off x="685802" y="4508222"/>
            <a:ext cx="5562600" cy="369322"/>
          </a:xfrm>
          <a:prstGeom prst="rect">
            <a:avLst/>
          </a:prstGeom>
          <a:noFill/>
          <a:ln w="9525">
            <a:noFill/>
            <a:miter lim="800000"/>
            <a:headEnd/>
            <a:tailEnd/>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itchFamily="18" charset="0"/>
              </a:rPr>
              <a:t>Tata Memorial Cancer Hospital, Mumbai</a:t>
            </a:r>
          </a:p>
        </p:txBody>
      </p:sp>
      <p:sp>
        <p:nvSpPr>
          <p:cNvPr id="19" name="Text Box 10"/>
          <p:cNvSpPr txBox="1">
            <a:spLocks noChangeArrowheads="1"/>
          </p:cNvSpPr>
          <p:nvPr/>
        </p:nvSpPr>
        <p:spPr bwMode="auto">
          <a:xfrm>
            <a:off x="7696204" y="4505245"/>
            <a:ext cx="6449061" cy="369322"/>
          </a:xfrm>
          <a:prstGeom prst="rect">
            <a:avLst/>
          </a:prstGeom>
          <a:noFill/>
          <a:ln w="9525">
            <a:noFill/>
            <a:miter lim="800000"/>
            <a:headEnd/>
            <a:tailEnd/>
          </a:ln>
          <a:effectLst/>
        </p:spPr>
        <p:txBody>
          <a:bodyPr wrap="square" lIns="91428" tIns="45715" rIns="91428" bIns="45715">
            <a:spAutoFit/>
          </a:bodyPr>
          <a:lstStyle/>
          <a:p>
            <a:pPr algn="ctr">
              <a:defRPr/>
            </a:pPr>
            <a:r>
              <a:rPr lang="en-GB" sz="1800" dirty="0">
                <a:solidFill>
                  <a:srgbClr val="000099"/>
                </a:solidFill>
                <a:effectLst>
                  <a:outerShdw blurRad="38100" dist="38100" dir="2700000" algn="tl">
                    <a:srgbClr val="C0C0C0"/>
                  </a:outerShdw>
                </a:effectLst>
                <a:latin typeface="Times New Roman" pitchFamily="18" charset="0"/>
              </a:rPr>
              <a:t>Laboratory &amp; Malaria Research Centre,  New Delhi</a:t>
            </a:r>
            <a:endParaRPr lang="en-US" sz="1800" dirty="0">
              <a:solidFill>
                <a:srgbClr val="000099"/>
              </a:solidFill>
              <a:effectLst>
                <a:outerShdw blurRad="38100" dist="38100" dir="2700000" algn="tl">
                  <a:srgbClr val="C0C0C0"/>
                </a:outerShdw>
              </a:effectLst>
              <a:latin typeface="Times New Roman" pitchFamily="18" charset="0"/>
            </a:endParaRPr>
          </a:p>
        </p:txBody>
      </p:sp>
      <p:sp>
        <p:nvSpPr>
          <p:cNvPr id="20" name="Text Box 10"/>
          <p:cNvSpPr txBox="1">
            <a:spLocks noChangeArrowheads="1"/>
          </p:cNvSpPr>
          <p:nvPr/>
        </p:nvSpPr>
        <p:spPr bwMode="auto">
          <a:xfrm>
            <a:off x="7848604" y="8394422"/>
            <a:ext cx="6144261" cy="369322"/>
          </a:xfrm>
          <a:prstGeom prst="rect">
            <a:avLst/>
          </a:prstGeom>
          <a:noFill/>
          <a:ln w="9525">
            <a:noFill/>
            <a:miter lim="800000"/>
            <a:headEnd/>
            <a:tailEnd/>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itchFamily="18" charset="0"/>
              </a:rPr>
              <a:t>Hospital Bhopal</a:t>
            </a:r>
          </a:p>
        </p:txBody>
      </p:sp>
      <p:sp>
        <p:nvSpPr>
          <p:cNvPr id="21" name="Text Box 10"/>
          <p:cNvSpPr txBox="1">
            <a:spLocks noChangeArrowheads="1"/>
          </p:cNvSpPr>
          <p:nvPr/>
        </p:nvSpPr>
        <p:spPr bwMode="auto">
          <a:xfrm>
            <a:off x="838200" y="8394422"/>
            <a:ext cx="6068061" cy="369322"/>
          </a:xfrm>
          <a:prstGeom prst="rect">
            <a:avLst/>
          </a:prstGeom>
          <a:noFill/>
          <a:ln w="9525">
            <a:noFill/>
            <a:miter lim="800000"/>
            <a:headEnd/>
            <a:tailEnd/>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itchFamily="18" charset="0"/>
              </a:rPr>
              <a:t>Expansion of </a:t>
            </a:r>
            <a:r>
              <a:rPr lang="en-US" sz="1800" dirty="0" err="1">
                <a:solidFill>
                  <a:srgbClr val="000099"/>
                </a:solidFill>
                <a:effectLst>
                  <a:outerShdw blurRad="38100" dist="38100" dir="2700000" algn="tl">
                    <a:srgbClr val="C0C0C0"/>
                  </a:outerShdw>
                </a:effectLst>
                <a:latin typeface="Times New Roman" pitchFamily="18" charset="0"/>
              </a:rPr>
              <a:t>Indrapastha</a:t>
            </a:r>
            <a:r>
              <a:rPr lang="en-US" sz="1800" dirty="0">
                <a:solidFill>
                  <a:srgbClr val="000099"/>
                </a:solidFill>
                <a:effectLst>
                  <a:outerShdw blurRad="38100" dist="38100" dir="2700000" algn="tl">
                    <a:srgbClr val="C0C0C0"/>
                  </a:outerShdw>
                </a:effectLst>
                <a:latin typeface="Times New Roman" pitchFamily="18" charset="0"/>
              </a:rPr>
              <a:t> Apollo Hospitals, New Delhi</a:t>
            </a:r>
          </a:p>
        </p:txBody>
      </p:sp>
      <p:pic>
        <p:nvPicPr>
          <p:cNvPr id="269313" name="Picture 1"/>
          <p:cNvPicPr>
            <a:picLocks noChangeArrowheads="1"/>
          </p:cNvPicPr>
          <p:nvPr/>
        </p:nvPicPr>
        <p:blipFill>
          <a:blip r:embed="rId5" cstate="print"/>
          <a:srcRect/>
          <a:stretch>
            <a:fillRect/>
          </a:stretch>
        </p:blipFill>
        <p:spPr bwMode="auto">
          <a:xfrm>
            <a:off x="7315202" y="5148072"/>
            <a:ext cx="6934200" cy="3157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5219700" y="7696200"/>
            <a:ext cx="1600199" cy="523220"/>
          </a:xfrm>
          <a:prstGeom prst="rect">
            <a:avLst/>
          </a:prstGeom>
          <a:solidFill>
            <a:srgbClr val="FFFF00"/>
          </a:solidFill>
        </p:spPr>
        <p:txBody>
          <a:bodyPr wrap="square" rtlCol="0">
            <a:spAutoFit/>
          </a:bodyPr>
          <a:lstStyle/>
          <a:p>
            <a:pPr algn="ctr"/>
            <a:r>
              <a:rPr lang="en-US" sz="1400" b="1" dirty="0"/>
              <a:t>Expansion of Hospital, Delhi</a:t>
            </a:r>
            <a:endParaRPr lang="en-IN" sz="1400" b="1" dirty="0"/>
          </a:p>
        </p:txBody>
      </p:sp>
      <p:sp>
        <p:nvSpPr>
          <p:cNvPr id="24" name="TextBox 23"/>
          <p:cNvSpPr txBox="1"/>
          <p:nvPr/>
        </p:nvSpPr>
        <p:spPr>
          <a:xfrm>
            <a:off x="5306062" y="3733800"/>
            <a:ext cx="1600199" cy="523220"/>
          </a:xfrm>
          <a:prstGeom prst="rect">
            <a:avLst/>
          </a:prstGeom>
          <a:solidFill>
            <a:srgbClr val="FFFF00"/>
          </a:solidFill>
        </p:spPr>
        <p:txBody>
          <a:bodyPr wrap="square" rtlCol="0">
            <a:spAutoFit/>
          </a:bodyPr>
          <a:lstStyle/>
          <a:p>
            <a:pPr algn="ctr"/>
            <a:r>
              <a:rPr lang="en-US" sz="1400" b="1" dirty="0"/>
              <a:t>Cancer Hospital, Mumbai</a:t>
            </a:r>
            <a:endParaRPr lang="en-IN" sz="1400" b="1" dirty="0"/>
          </a:p>
        </p:txBody>
      </p:sp>
      <p:sp>
        <p:nvSpPr>
          <p:cNvPr id="26" name="TextBox 25"/>
          <p:cNvSpPr txBox="1"/>
          <p:nvPr/>
        </p:nvSpPr>
        <p:spPr>
          <a:xfrm>
            <a:off x="10287000" y="7696200"/>
            <a:ext cx="1600199" cy="523220"/>
          </a:xfrm>
          <a:prstGeom prst="rect">
            <a:avLst/>
          </a:prstGeom>
          <a:solidFill>
            <a:srgbClr val="FFFF00"/>
          </a:solidFill>
        </p:spPr>
        <p:txBody>
          <a:bodyPr wrap="square" rtlCol="0">
            <a:spAutoFit/>
          </a:bodyPr>
          <a:lstStyle/>
          <a:p>
            <a:pPr algn="ctr"/>
            <a:r>
              <a:rPr lang="en-US" sz="1400" b="1" dirty="0"/>
              <a:t>Hospital, Madhya Pradesh</a:t>
            </a:r>
            <a:endParaRPr lang="en-IN" sz="1400" b="1" dirty="0"/>
          </a:p>
        </p:txBody>
      </p:sp>
      <p:sp>
        <p:nvSpPr>
          <p:cNvPr id="27" name="TextBox 26"/>
          <p:cNvSpPr txBox="1"/>
          <p:nvPr/>
        </p:nvSpPr>
        <p:spPr>
          <a:xfrm>
            <a:off x="10373362" y="3733800"/>
            <a:ext cx="1600199" cy="523220"/>
          </a:xfrm>
          <a:prstGeom prst="rect">
            <a:avLst/>
          </a:prstGeom>
          <a:solidFill>
            <a:srgbClr val="FFFF00"/>
          </a:solidFill>
        </p:spPr>
        <p:txBody>
          <a:bodyPr wrap="square" rtlCol="0">
            <a:spAutoFit/>
          </a:bodyPr>
          <a:lstStyle/>
          <a:p>
            <a:pPr algn="ctr"/>
            <a:r>
              <a:rPr lang="en-US" sz="1400" b="1" dirty="0"/>
              <a:t>Research Centre, Delhi</a:t>
            </a:r>
            <a:endParaRPr lang="en-IN" sz="1400" b="1" dirty="0"/>
          </a:p>
        </p:txBody>
      </p:sp>
      <p:sp>
        <p:nvSpPr>
          <p:cNvPr id="25" name="Rectangle 24">
            <a:extLst>
              <a:ext uri="{FF2B5EF4-FFF2-40B4-BE49-F238E27FC236}">
                <a16:creationId xmlns:a16="http://schemas.microsoft.com/office/drawing/2014/main" id="{4BC63BB2-310E-4DA7-A17D-6E58959F6634}"/>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8" name="TextBox 27">
            <a:extLst>
              <a:ext uri="{FF2B5EF4-FFF2-40B4-BE49-F238E27FC236}">
                <a16:creationId xmlns:a16="http://schemas.microsoft.com/office/drawing/2014/main" id="{C8E3C6F1-33DB-4AFB-97CA-478D4E55525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29" name="Rectangle 28">
            <a:extLst>
              <a:ext uri="{FF2B5EF4-FFF2-40B4-BE49-F238E27FC236}">
                <a16:creationId xmlns:a16="http://schemas.microsoft.com/office/drawing/2014/main" id="{1192531B-F3BC-4382-B0F4-C05D38111B96}"/>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270635">
              <a:lnSpc>
                <a:spcPct val="110000"/>
              </a:lnSpc>
            </a:pPr>
            <a:r>
              <a:rPr kumimoji="1" lang="en-US" sz="2800" b="1" dirty="0">
                <a:solidFill>
                  <a:schemeClr val="bg1"/>
                </a:solidFill>
                <a:latin typeface="Franklin Gothic Book" pitchFamily="34" charset="0"/>
              </a:rPr>
              <a:t>Consultancy Services – Hospital and Healthcare Projects</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22" name="Slide Number Placeholder 2">
            <a:extLst>
              <a:ext uri="{FF2B5EF4-FFF2-40B4-BE49-F238E27FC236}">
                <a16:creationId xmlns:a16="http://schemas.microsoft.com/office/drawing/2014/main" id="{3D2F2961-8003-4F50-A290-6D180B5981C5}"/>
              </a:ext>
            </a:extLst>
          </p:cNvPr>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8894764"/>
            <a:ext cx="14630400" cy="292341"/>
          </a:xfrm>
          <a:prstGeom prst="rect">
            <a:avLst/>
          </a:prstGeom>
          <a:noFill/>
        </p:spPr>
        <p:txBody>
          <a:bodyPr wrap="square" lIns="91394" tIns="45697" rIns="91394" bIns="45697" rtlCol="0">
            <a:spAutoFit/>
          </a:bodyPr>
          <a:lstStyle/>
          <a:p>
            <a:pPr algn="r">
              <a:defRPr/>
            </a:pPr>
            <a:endParaRPr lang="en-US" sz="1300" b="1" dirty="0">
              <a:solidFill>
                <a:schemeClr val="bg1"/>
              </a:solidFill>
            </a:endParaRPr>
          </a:p>
        </p:txBody>
      </p:sp>
      <p:sp>
        <p:nvSpPr>
          <p:cNvPr id="10" name="TextBox 9"/>
          <p:cNvSpPr txBox="1"/>
          <p:nvPr/>
        </p:nvSpPr>
        <p:spPr>
          <a:xfrm>
            <a:off x="2362204" y="1600206"/>
            <a:ext cx="184521" cy="507724"/>
          </a:xfrm>
          <a:prstGeom prst="rect">
            <a:avLst/>
          </a:prstGeom>
          <a:noFill/>
        </p:spPr>
        <p:txBody>
          <a:bodyPr wrap="none" lIns="91336" tIns="45667" rIns="91336" bIns="45667" rtlCol="0">
            <a:spAutoFit/>
          </a:bodyPr>
          <a:lstStyle/>
          <a:p>
            <a:endParaRPr lang="en-US" dirty="0">
              <a:solidFill>
                <a:prstClr val="black"/>
              </a:solidFill>
            </a:endParaRPr>
          </a:p>
        </p:txBody>
      </p:sp>
      <p:sp>
        <p:nvSpPr>
          <p:cNvPr id="11" name="Rectangle 10"/>
          <p:cNvSpPr/>
          <p:nvPr/>
        </p:nvSpPr>
        <p:spPr>
          <a:xfrm>
            <a:off x="381000" y="762001"/>
            <a:ext cx="11734800" cy="660233"/>
          </a:xfrm>
          <a:prstGeom prst="rect">
            <a:avLst/>
          </a:prstGeom>
        </p:spPr>
        <p:txBody>
          <a:bodyPr wrap="square" lIns="135690" tIns="67844" rIns="135690" bIns="67844">
            <a:spAutoFit/>
          </a:bodyPr>
          <a:lstStyle/>
          <a:p>
            <a:pPr algn="just" defTabSz="1357012" fontAlgn="auto">
              <a:spcBef>
                <a:spcPts val="0"/>
              </a:spcBef>
              <a:spcAft>
                <a:spcPts val="0"/>
              </a:spcAft>
              <a:defRPr/>
            </a:pPr>
            <a:endParaRPr lang="en-US" sz="1600" dirty="0">
              <a:solidFill>
                <a:prstClr val="black"/>
              </a:solidFill>
            </a:endParaRPr>
          </a:p>
          <a:p>
            <a:pPr algn="just" defTabSz="1357012" fontAlgn="auto">
              <a:spcBef>
                <a:spcPts val="0"/>
              </a:spcBef>
              <a:spcAft>
                <a:spcPts val="0"/>
              </a:spcAft>
              <a:defRPr/>
            </a:pPr>
            <a:endParaRPr lang="en-US" sz="1800" b="1" dirty="0">
              <a:solidFill>
                <a:prstClr val="black"/>
              </a:solidFill>
            </a:endParaRPr>
          </a:p>
        </p:txBody>
      </p:sp>
      <p:sp>
        <p:nvSpPr>
          <p:cNvPr id="8" name="Rectangle 7"/>
          <p:cNvSpPr/>
          <p:nvPr/>
        </p:nvSpPr>
        <p:spPr>
          <a:xfrm>
            <a:off x="-152400" y="1033666"/>
            <a:ext cx="12039599" cy="7441577"/>
          </a:xfrm>
          <a:prstGeom prst="rect">
            <a:avLst/>
          </a:prstGeom>
        </p:spPr>
        <p:txBody>
          <a:bodyPr wrap="square" lIns="135690" tIns="67844" rIns="135690" bIns="67844">
            <a:spAutoFit/>
          </a:bodyPr>
          <a:lstStyle/>
          <a:p>
            <a:pPr marL="507433" algn="just" defTabSz="1357012" fontAlgn="auto">
              <a:lnSpc>
                <a:spcPct val="150000"/>
              </a:lnSpc>
              <a:spcBef>
                <a:spcPts val="1200"/>
              </a:spcBef>
              <a:spcAft>
                <a:spcPts val="0"/>
              </a:spcAft>
              <a:defRPr/>
            </a:pPr>
            <a:r>
              <a:rPr lang="en-US" sz="1600" b="1" dirty="0">
                <a:solidFill>
                  <a:prstClr val="black"/>
                </a:solidFill>
              </a:rPr>
              <a:t>Transwat Techno Engineering Services Limited, (TTESL), est. 1960, </a:t>
            </a:r>
            <a:r>
              <a:rPr lang="en-US" sz="1500" b="1" dirty="0">
                <a:solidFill>
                  <a:prstClr val="black"/>
                </a:solidFill>
              </a:rPr>
              <a:t>having Registered Office in Mumbai, has Completed consultancy for over 5000 projects on Pan India in the last 65 years, in varied sectors, viz., Transportation, Water, Buildings, Industrial, Logistics etc, has expertise &amp; resources to offer consultancy services for various projects such as:</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Buildings - Institutional such as Corporate Offices, University Buildings, Buildings for IITs, Medical College Campuses, Law College </a:t>
            </a:r>
            <a:r>
              <a:rPr lang="en-US" sz="1600" b="1" dirty="0" err="1">
                <a:solidFill>
                  <a:prstClr val="black"/>
                </a:solidFill>
              </a:rPr>
              <a:t>etc</a:t>
            </a:r>
            <a:r>
              <a:rPr lang="en-US" sz="1600" b="1" dirty="0">
                <a:solidFill>
                  <a:prstClr val="black"/>
                </a:solidFill>
              </a:rPr>
              <a:t> , Commercial Constructions, Multiplex Industrial Constructions, Residential Accommodations, Hospitals, Five Star Hotels, Recreational Infrastructure, Religious projects, and etc.</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Transportation - Highways, Expressways, Elevated Roads, Fly over / ROBs, Major Bridges, City Smart Roads, Rigid Pavements, Logistic Parks, Utility Shifting  Projects etc;</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Major Irrigation Projects viz., Dams, Reservoirs, Canals, Tunnels, Lift Irrigation etc, Water Supply, Sewerage, Storm Water &amp; associated infrastructure etc, </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Urban Planning, Engineering, and Development right from the stage of Concept to completion, including extensive Urban Engineering Services for Water and Sanitation, Roads, Utilities, revamping of existing infrastructure &amp; systems, Smart City Projects, Development of Parks, Environmental related Projects, etc;</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Industrial Estate Development, SEZ, Industrial Parks, IT Park, Electronics Park, Textile Park, and etc;</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Property Development Projects, etc, </a:t>
            </a:r>
          </a:p>
          <a:p>
            <a:pPr marL="1184960" lvl="1" algn="just" defTabSz="1357012" fontAlgn="auto">
              <a:lnSpc>
                <a:spcPct val="150000"/>
              </a:lnSpc>
              <a:spcBef>
                <a:spcPts val="1200"/>
              </a:spcBef>
              <a:spcAft>
                <a:spcPts val="0"/>
              </a:spcAft>
              <a:buFont typeface="Arial" pitchFamily="34" charset="0"/>
              <a:buChar char="•"/>
              <a:defRPr/>
            </a:pPr>
            <a:r>
              <a:rPr lang="en-US" sz="1600" b="1" dirty="0">
                <a:solidFill>
                  <a:prstClr val="black"/>
                </a:solidFill>
              </a:rPr>
              <a:t>Successfully completed consultancy for BOT / PPP Projects as also for various externally funded projects such as World Bank Projects, ADB Projects etc</a:t>
            </a:r>
            <a:r>
              <a:rPr lang="en-US" sz="1800" b="1" dirty="0">
                <a:solidFill>
                  <a:prstClr val="black"/>
                </a:solidFill>
              </a:rPr>
              <a:t>. </a:t>
            </a:r>
          </a:p>
        </p:txBody>
      </p:sp>
      <p:sp>
        <p:nvSpPr>
          <p:cNvPr id="9" name="TextBox 8"/>
          <p:cNvSpPr txBox="1"/>
          <p:nvPr/>
        </p:nvSpPr>
        <p:spPr>
          <a:xfrm>
            <a:off x="76200" y="8851623"/>
            <a:ext cx="4267200" cy="292341"/>
          </a:xfrm>
          <a:prstGeom prst="rect">
            <a:avLst/>
          </a:prstGeom>
          <a:noFill/>
        </p:spPr>
        <p:txBody>
          <a:bodyPr wrap="square" lIns="91394" tIns="45697" rIns="91394" bIns="45697" rtlCol="0">
            <a:spAutoFit/>
          </a:bodyPr>
          <a:lstStyle/>
          <a:p>
            <a:pPr algn="r"/>
            <a:r>
              <a:rPr lang="en-US" sz="1300" b="1" dirty="0">
                <a:solidFill>
                  <a:schemeClr val="bg1"/>
                </a:solidFill>
              </a:rPr>
              <a:t>Formerly Wadia Techno-Engineering Services Ltd</a:t>
            </a:r>
          </a:p>
        </p:txBody>
      </p:sp>
      <p:pic>
        <p:nvPicPr>
          <p:cNvPr id="15" name="Picture 82" descr="RUIDP CLARIFLOCENLATOR"/>
          <p:cNvPicPr>
            <a:picLocks noChangeArrowheads="1"/>
          </p:cNvPicPr>
          <p:nvPr/>
        </p:nvPicPr>
        <p:blipFill>
          <a:blip r:embed="rId3" cstate="print">
            <a:lum bright="12000"/>
          </a:blip>
          <a:srcRect l="14609" t="26549"/>
          <a:stretch>
            <a:fillRect/>
          </a:stretch>
        </p:blipFill>
        <p:spPr bwMode="auto">
          <a:xfrm>
            <a:off x="12420600" y="512545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051" name="Picture 3"/>
          <p:cNvPicPr>
            <a:picLocks noChangeArrowheads="1"/>
          </p:cNvPicPr>
          <p:nvPr/>
        </p:nvPicPr>
        <p:blipFill>
          <a:blip r:embed="rId4"/>
          <a:srcRect/>
          <a:stretch>
            <a:fillRect/>
          </a:stretch>
        </p:blipFill>
        <p:spPr bwMode="auto">
          <a:xfrm>
            <a:off x="12420600" y="709903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8" name="Picture 20" descr="19"/>
          <p:cNvPicPr>
            <a:picLocks noChangeArrowheads="1"/>
          </p:cNvPicPr>
          <p:nvPr/>
        </p:nvPicPr>
        <p:blipFill>
          <a:blip r:embed="rId5" cstate="print"/>
          <a:srcRect t="5539" b="3264"/>
          <a:stretch>
            <a:fillRect/>
          </a:stretch>
        </p:blipFill>
        <p:spPr bwMode="auto">
          <a:xfrm>
            <a:off x="12420600" y="313663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9" name="Picture 18" descr="56106115_1641944115949487_5985496956628107264_n"/>
          <p:cNvPicPr>
            <a:picLocks/>
          </p:cNvPicPr>
          <p:nvPr/>
        </p:nvPicPr>
        <p:blipFill>
          <a:blip r:embed="rId6"/>
          <a:srcRect l="-360" t="21269" r="-577" b="3749"/>
          <a:stretch>
            <a:fillRect/>
          </a:stretch>
        </p:blipFill>
        <p:spPr>
          <a:xfrm>
            <a:off x="12344400" y="2107930"/>
            <a:ext cx="1447800" cy="822960"/>
          </a:xfrm>
          <a:prstGeom prst="rect">
            <a:avLst/>
          </a:prstGeom>
        </p:spPr>
      </p:pic>
      <p:pic>
        <p:nvPicPr>
          <p:cNvPr id="20" name="Picture 16" descr="G_12X8_3COP"/>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420600" y="4114530"/>
            <a:ext cx="1371600" cy="8229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2"/>
          <p:cNvPicPr>
            <a:picLocks noChangeArrowheads="1"/>
          </p:cNvPicPr>
          <p:nvPr/>
        </p:nvPicPr>
        <p:blipFill>
          <a:blip r:embed="rId8" cstate="print">
            <a:lum bright="-9000" contrast="17000"/>
            <a:extLst>
              <a:ext uri="{28A0092B-C50C-407E-A947-70E740481C1C}">
                <a14:useLocalDpi xmlns:a14="http://schemas.microsoft.com/office/drawing/2010/main" val="0"/>
              </a:ext>
            </a:extLst>
          </a:blip>
          <a:srcRect/>
          <a:stretch>
            <a:fillRect/>
          </a:stretch>
        </p:blipFill>
        <p:spPr bwMode="auto">
          <a:xfrm>
            <a:off x="12344400" y="105765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23" name="Picture 3"/>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20600" y="6123670"/>
            <a:ext cx="1371600"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a:extLst>
              <a:ext uri="{FF2B5EF4-FFF2-40B4-BE49-F238E27FC236}">
                <a16:creationId xmlns:a16="http://schemas.microsoft.com/office/drawing/2014/main" id="{9A4D7602-ED3D-4A01-A52E-9B027EEF54D9}"/>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7" name="TextBox 16">
            <a:extLst>
              <a:ext uri="{FF2B5EF4-FFF2-40B4-BE49-F238E27FC236}">
                <a16:creationId xmlns:a16="http://schemas.microsoft.com/office/drawing/2014/main" id="{FA7F3D2B-B3C2-4621-BF01-B471696224A4}"/>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30" name="Rectangle 29">
            <a:extLst>
              <a:ext uri="{FF2B5EF4-FFF2-40B4-BE49-F238E27FC236}">
                <a16:creationId xmlns:a16="http://schemas.microsoft.com/office/drawing/2014/main" id="{971D6B91-B254-4301-A395-FFCF9994F75A}"/>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7012" fontAlgn="auto">
              <a:spcBef>
                <a:spcPts val="0"/>
              </a:spcBef>
              <a:spcAft>
                <a:spcPts val="0"/>
              </a:spcAft>
              <a:defRPr/>
            </a:pPr>
            <a:r>
              <a:rPr lang="en-US" sz="2500" b="1" dirty="0">
                <a:solidFill>
                  <a:prstClr val="white"/>
                </a:solidFill>
                <a:latin typeface="Franklin Gothic Book"/>
                <a:ea typeface="Helvetica Neue UltraLight"/>
                <a:cs typeface="+mn-cs"/>
              </a:rPr>
              <a:t>About </a:t>
            </a:r>
            <a:r>
              <a:rPr lang="en-US" sz="2500" b="1" dirty="0" err="1">
                <a:solidFill>
                  <a:prstClr val="white"/>
                </a:solidFill>
                <a:latin typeface="Franklin Gothic Book"/>
                <a:ea typeface="Helvetica Neue UltraLight"/>
                <a:cs typeface="+mn-cs"/>
              </a:rPr>
              <a:t>Transwat</a:t>
            </a:r>
            <a:r>
              <a:rPr lang="en-US" sz="2500" b="1" dirty="0">
                <a:solidFill>
                  <a:prstClr val="white"/>
                </a:solidFill>
                <a:latin typeface="Franklin Gothic Book"/>
                <a:ea typeface="Helvetica Neue UltraLight"/>
                <a:cs typeface="+mn-cs"/>
              </a:rPr>
              <a:t> Techno-Engineering Services Ltd (Formerly Wadia Techno-Engineering Services Ltd. )</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24" name="Slide Number Placeholder 2">
            <a:extLst>
              <a:ext uri="{FF2B5EF4-FFF2-40B4-BE49-F238E27FC236}">
                <a16:creationId xmlns:a16="http://schemas.microsoft.com/office/drawing/2014/main" id="{BCDDA038-8D5F-4966-AD41-E49592004CB4}"/>
              </a:ext>
            </a:extLst>
          </p:cNvPr>
          <p:cNvSpPr txBox="1">
            <a:spLocks/>
          </p:cNvSpPr>
          <p:nvPr/>
        </p:nvSpPr>
        <p:spPr>
          <a:xfrm>
            <a:off x="13411200" y="8458200"/>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3</a:t>
            </a:fld>
            <a:endParaRPr lang="en-US" dirty="0"/>
          </a:p>
        </p:txBody>
      </p:sp>
    </p:spTree>
    <p:extLst>
      <p:ext uri="{BB962C8B-B14F-4D97-AF65-F5344CB8AC3E}">
        <p14:creationId xmlns:p14="http://schemas.microsoft.com/office/powerpoint/2010/main" val="3347269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651" name="Picture 3" descr="WELCM_EXTR_01_D"/>
          <p:cNvPicPr>
            <a:picLocks noChangeArrowheads="1"/>
          </p:cNvPicPr>
          <p:nvPr/>
        </p:nvPicPr>
        <p:blipFill>
          <a:blip r:embed="rId2" cstate="print"/>
          <a:srcRect b="6976"/>
          <a:stretch>
            <a:fillRect/>
          </a:stretch>
        </p:blipFill>
        <p:spPr bwMode="auto">
          <a:xfrm>
            <a:off x="457200" y="1371600"/>
            <a:ext cx="4572000" cy="28785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67652" name="Picture 4" descr="10"/>
          <p:cNvPicPr>
            <a:picLocks noChangeArrowheads="1"/>
          </p:cNvPicPr>
          <p:nvPr/>
        </p:nvPicPr>
        <p:blipFill>
          <a:blip r:embed="rId3" cstate="print"/>
          <a:srcRect/>
          <a:stretch>
            <a:fillRect/>
          </a:stretch>
        </p:blipFill>
        <p:spPr bwMode="auto">
          <a:xfrm>
            <a:off x="9601200" y="1371600"/>
            <a:ext cx="4572000" cy="28785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67653" name="Picture 5" descr="FEATR_POOL_08_D"/>
          <p:cNvPicPr>
            <a:picLocks noChangeArrowheads="1"/>
          </p:cNvPicPr>
          <p:nvPr/>
        </p:nvPicPr>
        <p:blipFill>
          <a:blip r:embed="rId4" cstate="print"/>
          <a:srcRect b="5882"/>
          <a:stretch>
            <a:fillRect/>
          </a:stretch>
        </p:blipFill>
        <p:spPr bwMode="auto">
          <a:xfrm>
            <a:off x="5047344" y="1371600"/>
            <a:ext cx="4572000" cy="287855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67654" name="Picture 6" descr="cafe"/>
          <p:cNvPicPr>
            <a:picLocks noChangeArrowheads="1"/>
          </p:cNvPicPr>
          <p:nvPr/>
        </p:nvPicPr>
        <p:blipFill>
          <a:blip r:embed="rId5" cstate="print"/>
          <a:srcRect/>
          <a:stretch>
            <a:fillRect/>
          </a:stretch>
        </p:blipFill>
        <p:spPr bwMode="auto">
          <a:xfrm>
            <a:off x="457200" y="5164544"/>
            <a:ext cx="4572000" cy="27432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667655" name="Text Box 7"/>
          <p:cNvSpPr txBox="1">
            <a:spLocks noChangeArrowheads="1"/>
          </p:cNvSpPr>
          <p:nvPr/>
        </p:nvSpPr>
        <p:spPr bwMode="auto">
          <a:xfrm>
            <a:off x="457200" y="4343400"/>
            <a:ext cx="4572000"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Intercontinental The Grand, New Delhi</a:t>
            </a:r>
          </a:p>
        </p:txBody>
      </p:sp>
      <p:sp>
        <p:nvSpPr>
          <p:cNvPr id="667656" name="Text Box 8"/>
          <p:cNvSpPr txBox="1">
            <a:spLocks noChangeArrowheads="1"/>
          </p:cNvSpPr>
          <p:nvPr/>
        </p:nvSpPr>
        <p:spPr bwMode="auto">
          <a:xfrm>
            <a:off x="9601200" y="4343401"/>
            <a:ext cx="4572000"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  Renaissance Resort, Goa</a:t>
            </a:r>
          </a:p>
        </p:txBody>
      </p:sp>
      <p:sp>
        <p:nvSpPr>
          <p:cNvPr id="667657" name="Text Box 9"/>
          <p:cNvSpPr txBox="1">
            <a:spLocks noChangeArrowheads="1"/>
          </p:cNvSpPr>
          <p:nvPr/>
        </p:nvSpPr>
        <p:spPr bwMode="auto">
          <a:xfrm>
            <a:off x="5029200" y="4343400"/>
            <a:ext cx="4572000"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  Intercontinental, The Grand Beach Resort Goa</a:t>
            </a:r>
          </a:p>
        </p:txBody>
      </p:sp>
      <p:pic>
        <p:nvPicPr>
          <p:cNvPr id="667658" name="Picture 10" descr="Grand Intercontinental2"/>
          <p:cNvPicPr>
            <a:picLocks noChangeArrowheads="1"/>
          </p:cNvPicPr>
          <p:nvPr/>
        </p:nvPicPr>
        <p:blipFill>
          <a:blip r:embed="rId6" cstate="print"/>
          <a:srcRect/>
          <a:stretch>
            <a:fillRect/>
          </a:stretch>
        </p:blipFill>
        <p:spPr bwMode="auto">
          <a:xfrm>
            <a:off x="5029200" y="5164544"/>
            <a:ext cx="4572000" cy="27432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667659" name="Text Box 11"/>
          <p:cNvSpPr txBox="1">
            <a:spLocks noChangeArrowheads="1"/>
          </p:cNvSpPr>
          <p:nvPr/>
        </p:nvSpPr>
        <p:spPr bwMode="auto">
          <a:xfrm>
            <a:off x="5029200" y="8089622"/>
            <a:ext cx="4572000"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  Intercontinental The Grand, Mumbai</a:t>
            </a:r>
          </a:p>
        </p:txBody>
      </p:sp>
      <p:sp>
        <p:nvSpPr>
          <p:cNvPr id="667660" name="Text Box 12"/>
          <p:cNvSpPr txBox="1">
            <a:spLocks noChangeArrowheads="1"/>
          </p:cNvSpPr>
          <p:nvPr/>
        </p:nvSpPr>
        <p:spPr bwMode="auto">
          <a:xfrm>
            <a:off x="457200" y="8089622"/>
            <a:ext cx="4572000" cy="369322"/>
          </a:xfrm>
          <a:prstGeom prst="rect">
            <a:avLst/>
          </a:prstGeom>
          <a:noFill/>
          <a:ln w="9525">
            <a:noFill/>
            <a:miter lim="800000"/>
          </a:ln>
          <a:effectLst/>
        </p:spPr>
        <p:txBody>
          <a:bodyPr wrap="square" lIns="91428" tIns="45715" rIns="91428" bIns="45715">
            <a:spAutoFit/>
          </a:bodyPr>
          <a:lstStyle/>
          <a:p>
            <a:pPr algn="ctr"/>
            <a:r>
              <a:rPr lang="en-US" sz="1800" dirty="0">
                <a:solidFill>
                  <a:srgbClr val="000099"/>
                </a:solidFill>
                <a:effectLst>
                  <a:outerShdw blurRad="38100" dist="38100" dir="2700000" algn="tl">
                    <a:srgbClr val="C0C0C0"/>
                  </a:outerShdw>
                </a:effectLst>
                <a:latin typeface="Times New Roman" panose="02020603050405020304" pitchFamily="18" charset="0"/>
              </a:rPr>
              <a:t>  Hyatt Regency, New Delhi</a:t>
            </a:r>
          </a:p>
        </p:txBody>
      </p:sp>
      <p:pic>
        <p:nvPicPr>
          <p:cNvPr id="14" name="Picture 8" descr="MAIN BUILDING-AMAN BAGH RESORT"/>
          <p:cNvPicPr>
            <a:picLocks noChangeArrowheads="1"/>
          </p:cNvPicPr>
          <p:nvPr/>
        </p:nvPicPr>
        <p:blipFill>
          <a:blip r:embed="rId7" cstate="print">
            <a:lum bright="12000"/>
          </a:blip>
          <a:srcRect/>
          <a:stretch>
            <a:fillRect/>
          </a:stretch>
        </p:blipFill>
        <p:spPr bwMode="auto">
          <a:xfrm>
            <a:off x="9601200" y="5164544"/>
            <a:ext cx="4572000" cy="27432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21" name="Text Box 11"/>
          <p:cNvSpPr txBox="1">
            <a:spLocks noChangeArrowheads="1"/>
          </p:cNvSpPr>
          <p:nvPr/>
        </p:nvSpPr>
        <p:spPr bwMode="auto">
          <a:xfrm>
            <a:off x="9601200" y="8089622"/>
            <a:ext cx="4572000" cy="369322"/>
          </a:xfrm>
          <a:prstGeom prst="rect">
            <a:avLst/>
          </a:prstGeom>
          <a:noFill/>
          <a:ln w="9525">
            <a:noFill/>
            <a:miter lim="800000"/>
          </a:ln>
          <a:effectLst/>
        </p:spPr>
        <p:txBody>
          <a:bodyPr wrap="square" lIns="91428" tIns="45715" rIns="91428" bIns="45715">
            <a:spAutoFit/>
          </a:bodyPr>
          <a:lstStyle/>
          <a:p>
            <a:pPr algn="ctr"/>
            <a:r>
              <a:rPr lang="en-US" sz="1800" dirty="0" err="1">
                <a:solidFill>
                  <a:srgbClr val="000099"/>
                </a:solidFill>
                <a:effectLst>
                  <a:outerShdw blurRad="38100" dist="38100" dir="2700000" algn="tl">
                    <a:srgbClr val="C0C0C0"/>
                  </a:outerShdw>
                </a:effectLst>
                <a:latin typeface="Times New Roman" panose="02020603050405020304" pitchFamily="18" charset="0"/>
              </a:rPr>
              <a:t>Aman</a:t>
            </a:r>
            <a:r>
              <a:rPr lang="en-US" sz="1800" dirty="0">
                <a:solidFill>
                  <a:srgbClr val="000099"/>
                </a:solidFill>
                <a:effectLst>
                  <a:outerShdw blurRad="38100" dist="38100" dir="2700000" algn="tl">
                    <a:srgbClr val="C0C0C0"/>
                  </a:outerShdw>
                </a:effectLst>
                <a:latin typeface="Times New Roman" panose="02020603050405020304" pitchFamily="18" charset="0"/>
              </a:rPr>
              <a:t> </a:t>
            </a:r>
            <a:r>
              <a:rPr lang="en-US" sz="1800" dirty="0" err="1">
                <a:solidFill>
                  <a:srgbClr val="000099"/>
                </a:solidFill>
                <a:effectLst>
                  <a:outerShdw blurRad="38100" dist="38100" dir="2700000" algn="tl">
                    <a:srgbClr val="C0C0C0"/>
                  </a:outerShdw>
                </a:effectLst>
                <a:latin typeface="Times New Roman" panose="02020603050405020304" pitchFamily="18" charset="0"/>
              </a:rPr>
              <a:t>Bagh</a:t>
            </a:r>
            <a:r>
              <a:rPr lang="en-US" sz="1800" dirty="0">
                <a:solidFill>
                  <a:srgbClr val="000099"/>
                </a:solidFill>
                <a:effectLst>
                  <a:outerShdw blurRad="38100" dist="38100" dir="2700000" algn="tl">
                    <a:srgbClr val="C0C0C0"/>
                  </a:outerShdw>
                </a:effectLst>
                <a:latin typeface="Times New Roman" panose="02020603050405020304" pitchFamily="18" charset="0"/>
              </a:rPr>
              <a:t> Resort Hotel, Rajasthan</a:t>
            </a:r>
          </a:p>
        </p:txBody>
      </p:sp>
      <p:sp>
        <p:nvSpPr>
          <p:cNvPr id="19" name="TextBox 18"/>
          <p:cNvSpPr txBox="1"/>
          <p:nvPr/>
        </p:nvSpPr>
        <p:spPr>
          <a:xfrm>
            <a:off x="76200" y="8851623"/>
            <a:ext cx="3581402" cy="292341"/>
          </a:xfrm>
          <a:prstGeom prst="rect">
            <a:avLst/>
          </a:prstGeom>
          <a:noFill/>
        </p:spPr>
        <p:txBody>
          <a:bodyPr wrap="square" lIns="91394" tIns="45697" rIns="91394" bIns="45697" rtlCol="0">
            <a:spAutoFit/>
          </a:bodyPr>
          <a:lstStyle/>
          <a:p>
            <a:pPr algn="r"/>
            <a:r>
              <a:rPr lang="en-US" sz="1300" b="1" dirty="0">
                <a:solidFill>
                  <a:schemeClr val="bg1"/>
                </a:solidFill>
              </a:rPr>
              <a:t>Wadia Techno-Engineering Services Ltd</a:t>
            </a:r>
          </a:p>
        </p:txBody>
      </p:sp>
      <p:sp>
        <p:nvSpPr>
          <p:cNvPr id="18" name="Rectangle 17">
            <a:extLst>
              <a:ext uri="{FF2B5EF4-FFF2-40B4-BE49-F238E27FC236}">
                <a16:creationId xmlns:a16="http://schemas.microsoft.com/office/drawing/2014/main" id="{0AF5905D-1F25-4C21-8DE6-20372EE21DBF}"/>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0" name="TextBox 19">
            <a:extLst>
              <a:ext uri="{FF2B5EF4-FFF2-40B4-BE49-F238E27FC236}">
                <a16:creationId xmlns:a16="http://schemas.microsoft.com/office/drawing/2014/main" id="{0D4B6AF9-75BC-47EB-8D51-8D50BA7462CA}"/>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24" name="Rectangle 23">
            <a:extLst>
              <a:ext uri="{FF2B5EF4-FFF2-40B4-BE49-F238E27FC236}">
                <a16:creationId xmlns:a16="http://schemas.microsoft.com/office/drawing/2014/main" id="{7D5EC766-5B77-49C5-BE69-41ECFE6EDBF7}"/>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270635">
              <a:lnSpc>
                <a:spcPct val="110000"/>
              </a:lnSpc>
            </a:pPr>
            <a:r>
              <a:rPr kumimoji="1" lang="en-US" sz="2800" b="1" dirty="0">
                <a:solidFill>
                  <a:schemeClr val="bg1"/>
                </a:solidFill>
                <a:latin typeface="Franklin Gothic Book" pitchFamily="34" charset="0"/>
                <a:sym typeface="+mn-ea"/>
              </a:rPr>
              <a:t>Consultancy Services – Hotels and Resorts</a:t>
            </a:r>
            <a:endParaRPr lang="en-US" sz="1800" i="1" dirty="0">
              <a:solidFill>
                <a:schemeClr val="bg1"/>
              </a:solidFill>
              <a:latin typeface="Helvetica Neue Light"/>
              <a:ea typeface="Helvetica Neue Light"/>
              <a:cs typeface="Helvetica Neue Light"/>
            </a:endParaRPr>
          </a:p>
        </p:txBody>
      </p:sp>
      <p:sp>
        <p:nvSpPr>
          <p:cNvPr id="22" name="Slide Number Placeholder 2">
            <a:extLst>
              <a:ext uri="{FF2B5EF4-FFF2-40B4-BE49-F238E27FC236}">
                <a16:creationId xmlns:a16="http://schemas.microsoft.com/office/drawing/2014/main" id="{44E35F09-A51E-465F-9254-792B018ECD93}"/>
              </a:ext>
            </a:extLst>
          </p:cNvPr>
          <p:cNvSpPr txBox="1">
            <a:spLocks/>
          </p:cNvSpPr>
          <p:nvPr/>
        </p:nvSpPr>
        <p:spPr>
          <a:xfrm>
            <a:off x="12649200" y="8458200"/>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720910EF-473F-4B11-B924-71FEC591B047}" type="slidenum">
              <a:rPr lang="en-US" smtClean="0"/>
              <a:pPr>
                <a:defRPr/>
              </a:pPr>
              <a:t>31</a:t>
            </a:fld>
            <a:endParaRPr lang="en-US"/>
          </a:p>
        </p:txBody>
      </p:sp>
      <p:pic>
        <p:nvPicPr>
          <p:cNvPr id="280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074420"/>
            <a:ext cx="9570720" cy="3192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57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4190999"/>
            <a:ext cx="4786409" cy="326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0580" name="Picture 4"/>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4191000"/>
            <a:ext cx="4816895" cy="326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439400" y="1295400"/>
            <a:ext cx="3657600" cy="7155805"/>
          </a:xfrm>
          <a:prstGeom prst="rect">
            <a:avLst/>
          </a:prstGeom>
        </p:spPr>
        <p:txBody>
          <a:bodyPr wrap="square">
            <a:spAutoFit/>
          </a:bodyPr>
          <a:lstStyle/>
          <a:p>
            <a:r>
              <a:rPr lang="en-US" sz="1600" dirty="0"/>
              <a:t>Client Name :  </a:t>
            </a:r>
            <a:r>
              <a:rPr lang="en-US" sz="1600" dirty="0" err="1"/>
              <a:t>Seajuli</a:t>
            </a:r>
            <a:r>
              <a:rPr lang="en-US" sz="1600" dirty="0"/>
              <a:t> Property and </a:t>
            </a:r>
            <a:r>
              <a:rPr lang="en-US" sz="1600" dirty="0" err="1"/>
              <a:t>Viniyog</a:t>
            </a:r>
            <a:r>
              <a:rPr lang="en-US" sz="1600" dirty="0"/>
              <a:t> Limited</a:t>
            </a:r>
          </a:p>
          <a:p>
            <a:endParaRPr lang="en-US" sz="800" dirty="0"/>
          </a:p>
          <a:p>
            <a:r>
              <a:rPr lang="en-US" sz="1600" dirty="0"/>
              <a:t>SBUA: 1,10,000 </a:t>
            </a:r>
            <a:r>
              <a:rPr lang="en-US" sz="1600" dirty="0" err="1"/>
              <a:t>sq.m</a:t>
            </a:r>
            <a:r>
              <a:rPr lang="en-US" sz="1600" dirty="0"/>
              <a:t>.</a:t>
            </a:r>
          </a:p>
          <a:p>
            <a:endParaRPr lang="en-US" sz="800" dirty="0"/>
          </a:p>
          <a:p>
            <a:r>
              <a:rPr lang="en-US" sz="1600" dirty="0"/>
              <a:t>Project Cost: INR 620 </a:t>
            </a:r>
            <a:r>
              <a:rPr lang="en-US" sz="1600" dirty="0" err="1"/>
              <a:t>Crores</a:t>
            </a:r>
            <a:endParaRPr lang="en-US" sz="1600" dirty="0"/>
          </a:p>
          <a:p>
            <a:endParaRPr lang="en-US" sz="800" dirty="0"/>
          </a:p>
          <a:p>
            <a:r>
              <a:rPr lang="en-US" sz="1600" b="1" dirty="0"/>
              <a:t>Services Provided:</a:t>
            </a:r>
          </a:p>
          <a:p>
            <a:pPr algn="just"/>
            <a:r>
              <a:rPr lang="en-US" sz="1600" dirty="0"/>
              <a:t>Architectural (Post Design Development) &amp; Structural Designing Proof Checking of HVAC, Electrical, Lift, IBMS, Security System, Fire Alarm, Audio-Visual &amp; Telephone, Designing of Plumbing, Fire Fighting, Natural Gas Installation, Boilers, WTP, STP </a:t>
            </a:r>
          </a:p>
          <a:p>
            <a:pPr algn="just"/>
            <a:endParaRPr lang="en-US" sz="800" dirty="0"/>
          </a:p>
          <a:p>
            <a:pPr algn="just"/>
            <a:r>
              <a:rPr lang="en-US" sz="1600" b="1" dirty="0"/>
              <a:t>Key Features:</a:t>
            </a:r>
          </a:p>
          <a:p>
            <a:r>
              <a:rPr lang="en-US" sz="1600" dirty="0"/>
              <a:t>• 651 Guest-Rooms &amp; </a:t>
            </a:r>
          </a:p>
          <a:p>
            <a:r>
              <a:rPr lang="en-US" sz="1600" dirty="0"/>
              <a:t>  95 Service suites</a:t>
            </a:r>
          </a:p>
          <a:p>
            <a:endParaRPr lang="en-US" sz="800" dirty="0"/>
          </a:p>
          <a:p>
            <a:r>
              <a:rPr lang="en-US" sz="1600" dirty="0"/>
              <a:t>• 100,000 </a:t>
            </a:r>
            <a:r>
              <a:rPr lang="en-US" sz="1600" dirty="0" err="1"/>
              <a:t>sq.ft</a:t>
            </a:r>
            <a:r>
              <a:rPr lang="en-US" sz="1600" dirty="0"/>
              <a:t>. (9,290 m2) for Retail</a:t>
            </a:r>
          </a:p>
          <a:p>
            <a:endParaRPr lang="en-US" sz="800" dirty="0"/>
          </a:p>
          <a:p>
            <a:r>
              <a:rPr lang="en-US" sz="1600" dirty="0"/>
              <a:t>• Food court , Regency club with</a:t>
            </a:r>
          </a:p>
          <a:p>
            <a:r>
              <a:rPr lang="en-US" sz="1600" dirty="0"/>
              <a:t>  Board rooms, Health spa, Fitness</a:t>
            </a:r>
          </a:p>
          <a:p>
            <a:r>
              <a:rPr lang="en-US" sz="1600" dirty="0"/>
              <a:t>  center, Business Centre and Pool</a:t>
            </a:r>
          </a:p>
          <a:p>
            <a:endParaRPr lang="en-US" sz="800" dirty="0"/>
          </a:p>
          <a:p>
            <a:r>
              <a:rPr lang="en-US" sz="1600" dirty="0"/>
              <a:t>• Grand Ballroom (900 seats)</a:t>
            </a:r>
          </a:p>
          <a:p>
            <a:endParaRPr lang="en-US" sz="800" dirty="0"/>
          </a:p>
          <a:p>
            <a:r>
              <a:rPr lang="en-US" sz="1600" dirty="0"/>
              <a:t>• Bar/Coffee shop (160 seats),</a:t>
            </a:r>
          </a:p>
          <a:p>
            <a:r>
              <a:rPr lang="en-US" sz="1600" dirty="0"/>
              <a:t>  Café/Brasserie(100 seats)</a:t>
            </a:r>
          </a:p>
          <a:p>
            <a:endParaRPr lang="en-US" sz="800" dirty="0"/>
          </a:p>
          <a:p>
            <a:r>
              <a:rPr lang="en-US" sz="1600" dirty="0"/>
              <a:t>• Parking for 780 cars (31,500 m2)</a:t>
            </a:r>
          </a:p>
        </p:txBody>
      </p:sp>
      <p:sp>
        <p:nvSpPr>
          <p:cNvPr id="14" name="Rectangle 13">
            <a:extLst>
              <a:ext uri="{FF2B5EF4-FFF2-40B4-BE49-F238E27FC236}">
                <a16:creationId xmlns:a16="http://schemas.microsoft.com/office/drawing/2014/main" id="{582E04E2-9F02-4A41-84C3-F6F228968194}"/>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473911"/>
            <a:r>
              <a:rPr lang="en-US" sz="2800" b="1" dirty="0">
                <a:solidFill>
                  <a:schemeClr val="bg1"/>
                </a:solidFill>
                <a:latin typeface="Franklin Gothic Book" pitchFamily="34" charset="0"/>
              </a:rPr>
              <a:t>Grand Hyatt – 5 Star Deluxe Hotel Mumbai</a:t>
            </a:r>
          </a:p>
        </p:txBody>
      </p:sp>
      <p:sp>
        <p:nvSpPr>
          <p:cNvPr id="15" name="Rectangle 14">
            <a:extLst>
              <a:ext uri="{FF2B5EF4-FFF2-40B4-BE49-F238E27FC236}">
                <a16:creationId xmlns:a16="http://schemas.microsoft.com/office/drawing/2014/main" id="{8581CBA4-F1FA-44B1-B0DE-256F4D9305E6}"/>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6" name="TextBox 15">
            <a:extLst>
              <a:ext uri="{FF2B5EF4-FFF2-40B4-BE49-F238E27FC236}">
                <a16:creationId xmlns:a16="http://schemas.microsoft.com/office/drawing/2014/main" id="{D595CF81-7C42-42C9-B5BB-8B46219CE33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extLst>
      <p:ext uri="{BB962C8B-B14F-4D97-AF65-F5344CB8AC3E}">
        <p14:creationId xmlns:p14="http://schemas.microsoft.com/office/powerpoint/2010/main" val="29753480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1928" name="Picture 8" descr="GemsParkIndore"/>
          <p:cNvPicPr>
            <a:picLocks noChangeArrowheads="1"/>
          </p:cNvPicPr>
          <p:nvPr/>
        </p:nvPicPr>
        <p:blipFill>
          <a:blip r:embed="rId3" cstate="print"/>
          <a:srcRect/>
          <a:stretch>
            <a:fillRect/>
          </a:stretch>
        </p:blipFill>
        <p:spPr bwMode="auto">
          <a:xfrm>
            <a:off x="5029200" y="5244835"/>
            <a:ext cx="45720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4435" name="Picture 3" descr="E:\Mumbai data\9.00 Photographs\ELCOT PHOTOS\New Image3.JPG"/>
          <p:cNvPicPr>
            <a:picLocks noChangeArrowheads="1"/>
          </p:cNvPicPr>
          <p:nvPr/>
        </p:nvPicPr>
        <p:blipFill>
          <a:blip r:embed="rId4" cstate="print"/>
          <a:srcRect b="24390"/>
          <a:stretch>
            <a:fillRect/>
          </a:stretch>
        </p:blipFill>
        <p:spPr bwMode="auto">
          <a:xfrm>
            <a:off x="457200" y="5244835"/>
            <a:ext cx="45720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 Box 10"/>
          <p:cNvSpPr txBox="1">
            <a:spLocks noChangeArrowheads="1"/>
          </p:cNvSpPr>
          <p:nvPr/>
        </p:nvSpPr>
        <p:spPr bwMode="auto">
          <a:xfrm>
            <a:off x="5029200" y="8089633"/>
            <a:ext cx="4572000" cy="292378"/>
          </a:xfrm>
          <a:prstGeom prst="rect">
            <a:avLst/>
          </a:prstGeom>
          <a:noFill/>
          <a:ln w="9525">
            <a:noFill/>
            <a:miter lim="800000"/>
            <a:headEnd/>
            <a:tailEnd/>
          </a:ln>
          <a:effectLst/>
        </p:spPr>
        <p:txBody>
          <a:bodyPr wrap="square" lIns="91428" tIns="45715" rIns="91428" bIns="45715">
            <a:spAutoFit/>
          </a:bodyPr>
          <a:lstStyle/>
          <a:p>
            <a:pPr algn="ctr"/>
            <a:r>
              <a:rPr lang="en-US" sz="1300" dirty="0">
                <a:solidFill>
                  <a:srgbClr val="000099"/>
                </a:solidFill>
                <a:effectLst>
                  <a:outerShdw blurRad="38100" dist="38100" dir="2700000" algn="tl">
                    <a:srgbClr val="C0C0C0"/>
                  </a:outerShdw>
                </a:effectLst>
                <a:latin typeface="Times New Roman" pitchFamily="18" charset="0"/>
              </a:rPr>
              <a:t>Crystal IT Park, Indore (1,93,570 m2 )</a:t>
            </a:r>
          </a:p>
        </p:txBody>
      </p:sp>
      <p:pic>
        <p:nvPicPr>
          <p:cNvPr id="8" name="Picture 7" descr="Platinum1"/>
          <p:cNvPicPr>
            <a:picLocks noChangeArrowheads="1"/>
          </p:cNvPicPr>
          <p:nvPr/>
        </p:nvPicPr>
        <p:blipFill>
          <a:blip r:embed="rId5" cstate="print"/>
          <a:srcRect/>
          <a:stretch>
            <a:fillRect/>
          </a:stretch>
        </p:blipFill>
        <p:spPr bwMode="auto">
          <a:xfrm>
            <a:off x="457200" y="1676402"/>
            <a:ext cx="45720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457200" y="4495800"/>
            <a:ext cx="4572000" cy="292378"/>
          </a:xfrm>
          <a:prstGeom prst="rect">
            <a:avLst/>
          </a:prstGeom>
          <a:noFill/>
          <a:ln w="9525">
            <a:noFill/>
            <a:miter lim="800000"/>
            <a:headEnd/>
            <a:tailEnd/>
          </a:ln>
          <a:effectLst/>
        </p:spPr>
        <p:txBody>
          <a:bodyPr wrap="square" lIns="91428" tIns="45715" rIns="91428" bIns="45715">
            <a:spAutoFit/>
          </a:bodyPr>
          <a:lstStyle/>
          <a:p>
            <a:pPr algn="ctr"/>
            <a:r>
              <a:rPr lang="en-US" sz="1300" dirty="0">
                <a:solidFill>
                  <a:srgbClr val="000099"/>
                </a:solidFill>
                <a:effectLst>
                  <a:outerShdw blurRad="38100" dist="38100" dir="2700000" algn="tl">
                    <a:srgbClr val="C0C0C0"/>
                  </a:outerShdw>
                </a:effectLst>
                <a:latin typeface="Times New Roman" pitchFamily="18" charset="0"/>
              </a:rPr>
              <a:t>Platinum Plaza/ Platinum Park, Bhopal</a:t>
            </a:r>
          </a:p>
        </p:txBody>
      </p:sp>
      <p:sp>
        <p:nvSpPr>
          <p:cNvPr id="11" name="Text Box 10"/>
          <p:cNvSpPr txBox="1">
            <a:spLocks noChangeArrowheads="1"/>
          </p:cNvSpPr>
          <p:nvPr/>
        </p:nvSpPr>
        <p:spPr bwMode="auto">
          <a:xfrm>
            <a:off x="457200" y="8089633"/>
            <a:ext cx="4572000" cy="292378"/>
          </a:xfrm>
          <a:prstGeom prst="rect">
            <a:avLst/>
          </a:prstGeom>
          <a:noFill/>
          <a:ln w="9525">
            <a:noFill/>
            <a:miter lim="800000"/>
            <a:headEnd/>
            <a:tailEnd/>
          </a:ln>
          <a:effectLst/>
        </p:spPr>
        <p:txBody>
          <a:bodyPr wrap="square" lIns="91428" tIns="45715" rIns="91428" bIns="45715">
            <a:spAutoFit/>
          </a:bodyPr>
          <a:lstStyle/>
          <a:p>
            <a:pPr algn="ctr"/>
            <a:r>
              <a:rPr lang="en-US" sz="1300" dirty="0">
                <a:solidFill>
                  <a:srgbClr val="000099"/>
                </a:solidFill>
                <a:effectLst>
                  <a:outerShdw blurRad="38100" dist="38100" dir="2700000" algn="tl">
                    <a:srgbClr val="C0C0C0"/>
                  </a:outerShdw>
                </a:effectLst>
                <a:latin typeface="Times New Roman" pitchFamily="18" charset="0"/>
              </a:rPr>
              <a:t>ELCOT Park, Chennai  (873 Acres)</a:t>
            </a:r>
          </a:p>
        </p:txBody>
      </p:sp>
      <p:pic>
        <p:nvPicPr>
          <p:cNvPr id="274436" name="Picture 4" descr="E:\Mumbai data\6.00 PDS\From delhi\PDS-PHOTO\cam_01_12.06.9_copy.jpg"/>
          <p:cNvPicPr>
            <a:picLocks noChangeArrowheads="1"/>
          </p:cNvPicPr>
          <p:nvPr/>
        </p:nvPicPr>
        <p:blipFill>
          <a:blip r:embed="rId6" cstate="print"/>
          <a:srcRect/>
          <a:stretch>
            <a:fillRect/>
          </a:stretch>
        </p:blipFill>
        <p:spPr bwMode="auto">
          <a:xfrm>
            <a:off x="5050973" y="1676400"/>
            <a:ext cx="45720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3" descr="Presentation1"/>
          <p:cNvSpPr>
            <a:spLocks noChangeArrowheads="1"/>
          </p:cNvSpPr>
          <p:nvPr/>
        </p:nvSpPr>
        <p:spPr bwMode="auto">
          <a:xfrm>
            <a:off x="9601200" y="5219437"/>
            <a:ext cx="4572000" cy="2832100"/>
          </a:xfrm>
          <a:prstGeom prst="rect">
            <a:avLst/>
          </a:prstGeom>
          <a:blipFill dpi="0" rotWithShape="1">
            <a:blip r:embed="rId7"/>
            <a:srcRect/>
            <a:stretch>
              <a:fillRect/>
            </a:stretch>
          </a:blipFill>
          <a:ln w="9525">
            <a:solidFill>
              <a:schemeClr val="tx2">
                <a:lumMod val="75000"/>
              </a:schemeClr>
            </a:solidFill>
            <a:miter lim="800000"/>
            <a:headEnd/>
            <a:tailEnd/>
          </a:ln>
        </p:spPr>
        <p:txBody>
          <a:bodyPr lIns="91406" tIns="45703" rIns="91406" bIns="45703"/>
          <a:lstStyle/>
          <a:p>
            <a:endParaRPr lang="en-US">
              <a:latin typeface="Calibri" pitchFamily="34" charset="0"/>
            </a:endParaRPr>
          </a:p>
        </p:txBody>
      </p:sp>
      <p:pic>
        <p:nvPicPr>
          <p:cNvPr id="18" name="Picture 17"/>
          <p:cNvPicPr>
            <a:picLocks/>
          </p:cNvPicPr>
          <p:nvPr/>
        </p:nvPicPr>
        <p:blipFill>
          <a:blip r:embed="rId8" cstate="print"/>
          <a:stretch>
            <a:fillRect/>
          </a:stretch>
        </p:blipFill>
        <p:spPr>
          <a:xfrm>
            <a:off x="9601200" y="1676402"/>
            <a:ext cx="45720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Text Box 10"/>
          <p:cNvSpPr txBox="1">
            <a:spLocks noChangeArrowheads="1"/>
          </p:cNvSpPr>
          <p:nvPr/>
        </p:nvSpPr>
        <p:spPr bwMode="auto">
          <a:xfrm>
            <a:off x="5029200" y="4495800"/>
            <a:ext cx="4572000" cy="292378"/>
          </a:xfrm>
          <a:prstGeom prst="rect">
            <a:avLst/>
          </a:prstGeom>
          <a:noFill/>
          <a:ln w="9525">
            <a:noFill/>
            <a:miter lim="800000"/>
            <a:headEnd/>
            <a:tailEnd/>
          </a:ln>
          <a:effectLst/>
        </p:spPr>
        <p:txBody>
          <a:bodyPr wrap="square" lIns="91428" tIns="45715" rIns="91428" bIns="45715">
            <a:spAutoFit/>
          </a:bodyPr>
          <a:lstStyle/>
          <a:p>
            <a:pPr algn="ctr"/>
            <a:r>
              <a:rPr lang="en-US" sz="1300" dirty="0">
                <a:solidFill>
                  <a:srgbClr val="000099"/>
                </a:solidFill>
                <a:effectLst>
                  <a:outerShdw blurRad="38100" dist="38100" dir="2700000" algn="tl">
                    <a:srgbClr val="C0C0C0"/>
                  </a:outerShdw>
                </a:effectLst>
                <a:latin typeface="Times New Roman" pitchFamily="18" charset="0"/>
              </a:rPr>
              <a:t>Educational complex</a:t>
            </a:r>
          </a:p>
        </p:txBody>
      </p:sp>
      <p:sp>
        <p:nvSpPr>
          <p:cNvPr id="23" name="Text Box 10"/>
          <p:cNvSpPr txBox="1">
            <a:spLocks noChangeArrowheads="1"/>
          </p:cNvSpPr>
          <p:nvPr/>
        </p:nvSpPr>
        <p:spPr bwMode="auto">
          <a:xfrm>
            <a:off x="9601200" y="8076933"/>
            <a:ext cx="4572000" cy="292378"/>
          </a:xfrm>
          <a:prstGeom prst="rect">
            <a:avLst/>
          </a:prstGeom>
          <a:noFill/>
          <a:ln w="9525">
            <a:noFill/>
            <a:miter lim="800000"/>
            <a:headEnd/>
            <a:tailEnd/>
          </a:ln>
          <a:effectLst/>
        </p:spPr>
        <p:txBody>
          <a:bodyPr wrap="square" lIns="91428" tIns="45715" rIns="91428" bIns="45715">
            <a:spAutoFit/>
          </a:bodyPr>
          <a:lstStyle/>
          <a:p>
            <a:pPr algn="ctr"/>
            <a:r>
              <a:rPr lang="en-US" sz="1300" dirty="0" err="1">
                <a:solidFill>
                  <a:srgbClr val="000099"/>
                </a:solidFill>
                <a:effectLst>
                  <a:outerShdw blurRad="38100" dist="38100" dir="2700000" algn="tl">
                    <a:srgbClr val="C0C0C0"/>
                  </a:outerShdw>
                </a:effectLst>
                <a:latin typeface="Times New Roman" pitchFamily="18" charset="0"/>
              </a:rPr>
              <a:t>Logix</a:t>
            </a:r>
            <a:r>
              <a:rPr lang="en-US" sz="1300" dirty="0">
                <a:solidFill>
                  <a:srgbClr val="000099"/>
                </a:solidFill>
                <a:effectLst>
                  <a:outerShdw blurRad="38100" dist="38100" dir="2700000" algn="tl">
                    <a:srgbClr val="C0C0C0"/>
                  </a:outerShdw>
                </a:effectLst>
                <a:latin typeface="Times New Roman" pitchFamily="18" charset="0"/>
              </a:rPr>
              <a:t> Park - </a:t>
            </a:r>
            <a:r>
              <a:rPr lang="en-US" sz="1300" dirty="0" err="1">
                <a:solidFill>
                  <a:srgbClr val="000099"/>
                </a:solidFill>
                <a:effectLst>
                  <a:outerShdw blurRad="38100" dist="38100" dir="2700000" algn="tl">
                    <a:srgbClr val="C0C0C0"/>
                  </a:outerShdw>
                </a:effectLst>
                <a:latin typeface="Times New Roman" pitchFamily="18" charset="0"/>
              </a:rPr>
              <a:t>Noida</a:t>
            </a:r>
            <a:endParaRPr lang="en-US" sz="1300" dirty="0">
              <a:solidFill>
                <a:srgbClr val="000099"/>
              </a:solidFill>
              <a:effectLst>
                <a:outerShdw blurRad="38100" dist="38100" dir="2700000" algn="tl">
                  <a:srgbClr val="C0C0C0"/>
                </a:outerShdw>
              </a:effectLst>
              <a:latin typeface="Times New Roman" pitchFamily="18" charset="0"/>
            </a:endParaRPr>
          </a:p>
        </p:txBody>
      </p:sp>
      <p:sp>
        <p:nvSpPr>
          <p:cNvPr id="24" name="Text Box 10"/>
          <p:cNvSpPr txBox="1">
            <a:spLocks noChangeArrowheads="1"/>
          </p:cNvSpPr>
          <p:nvPr/>
        </p:nvSpPr>
        <p:spPr bwMode="auto">
          <a:xfrm>
            <a:off x="9601200" y="4495800"/>
            <a:ext cx="4572000" cy="292378"/>
          </a:xfrm>
          <a:prstGeom prst="rect">
            <a:avLst/>
          </a:prstGeom>
          <a:noFill/>
          <a:ln w="9525">
            <a:noFill/>
            <a:miter lim="800000"/>
            <a:headEnd/>
            <a:tailEnd/>
          </a:ln>
          <a:effectLst/>
        </p:spPr>
        <p:txBody>
          <a:bodyPr wrap="square" lIns="91428" tIns="45715" rIns="91428" bIns="45715">
            <a:spAutoFit/>
          </a:bodyPr>
          <a:lstStyle/>
          <a:p>
            <a:pPr algn="ctr"/>
            <a:r>
              <a:rPr lang="en-US" sz="1300" dirty="0">
                <a:solidFill>
                  <a:srgbClr val="000099"/>
                </a:solidFill>
                <a:effectLst>
                  <a:outerShdw blurRad="38100" dist="38100" dir="2700000" algn="tl">
                    <a:srgbClr val="C0C0C0"/>
                  </a:outerShdw>
                </a:effectLst>
                <a:latin typeface="Times New Roman" pitchFamily="18" charset="0"/>
              </a:rPr>
              <a:t>Convention Center, Exhibition Hall &amp; Service Building</a:t>
            </a:r>
          </a:p>
        </p:txBody>
      </p:sp>
      <p:sp>
        <p:nvSpPr>
          <p:cNvPr id="17" name="Rectangle 16">
            <a:extLst>
              <a:ext uri="{FF2B5EF4-FFF2-40B4-BE49-F238E27FC236}">
                <a16:creationId xmlns:a16="http://schemas.microsoft.com/office/drawing/2014/main" id="{B8A89077-6CFF-414D-ACA1-3EB0F13B512B}"/>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9" name="TextBox 18">
            <a:extLst>
              <a:ext uri="{FF2B5EF4-FFF2-40B4-BE49-F238E27FC236}">
                <a16:creationId xmlns:a16="http://schemas.microsoft.com/office/drawing/2014/main" id="{576E571B-AD77-4100-8E56-599437686E9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20" name="Rectangle 19">
            <a:extLst>
              <a:ext uri="{FF2B5EF4-FFF2-40B4-BE49-F238E27FC236}">
                <a16:creationId xmlns:a16="http://schemas.microsoft.com/office/drawing/2014/main" id="{EDF15E69-DBF2-4673-A607-B05619AB843B}"/>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270635">
              <a:lnSpc>
                <a:spcPct val="110000"/>
              </a:lnSpc>
            </a:pPr>
            <a:r>
              <a:rPr kumimoji="1" lang="en-US" sz="2800" b="1" dirty="0">
                <a:solidFill>
                  <a:schemeClr val="bg1"/>
                </a:solidFill>
                <a:latin typeface="Franklin Gothic Book" pitchFamily="34" charset="0"/>
              </a:rPr>
              <a:t>Consultancy – SEZ, Industrial Parks, IT Parks, Business / Exhibition Centers</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21" name="Slide Number Placeholder 2">
            <a:extLst>
              <a:ext uri="{FF2B5EF4-FFF2-40B4-BE49-F238E27FC236}">
                <a16:creationId xmlns:a16="http://schemas.microsoft.com/office/drawing/2014/main" id="{1D4E3336-7AD5-493C-8801-0B441C1989AC}"/>
              </a:ext>
            </a:extLst>
          </p:cNvPr>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32</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1928"/>
                                        </p:tgtEl>
                                        <p:attrNameLst>
                                          <p:attrName>style.visibility</p:attrName>
                                        </p:attrNameLst>
                                      </p:cBhvr>
                                      <p:to>
                                        <p:strVal val="visible"/>
                                      </p:to>
                                    </p:set>
                                    <p:animEffect transition="in" filter="fade">
                                      <p:cBhvr>
                                        <p:cTn id="7" dur="2000"/>
                                        <p:tgtEl>
                                          <p:spTgt spid="721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2"/>
          </p:nvPr>
        </p:nvSpPr>
        <p:spPr>
          <a:noFill/>
        </p:spPr>
        <p:txBody>
          <a:bodyPr/>
          <a:lstStyle/>
          <a:p>
            <a:fld id="{4F65B27B-433F-47A6-BAFB-0F83B6830BA0}" type="slidenum">
              <a:rPr lang="en-US" smtClean="0">
                <a:solidFill>
                  <a:prstClr val="black">
                    <a:tint val="75000"/>
                  </a:prstClr>
                </a:solidFill>
              </a:rPr>
              <a:pPr/>
              <a:t>33</a:t>
            </a:fld>
            <a:endParaRPr lang="en-US" dirty="0">
              <a:solidFill>
                <a:prstClr val="black">
                  <a:tint val="75000"/>
                </a:prstClr>
              </a:solidFill>
            </a:endParaRPr>
          </a:p>
        </p:txBody>
      </p:sp>
      <p:sp>
        <p:nvSpPr>
          <p:cNvPr id="4099" name="Rectangle 6"/>
          <p:cNvSpPr>
            <a:spLocks noChangeArrowheads="1"/>
          </p:cNvSpPr>
          <p:nvPr/>
        </p:nvSpPr>
        <p:spPr bwMode="auto">
          <a:xfrm>
            <a:off x="10485120" y="3632200"/>
            <a:ext cx="3779520" cy="2438400"/>
          </a:xfrm>
          <a:prstGeom prst="rect">
            <a:avLst/>
          </a:prstGeom>
          <a:noFill/>
          <a:ln w="9525">
            <a:solidFill>
              <a:schemeClr val="tx1"/>
            </a:solidFill>
            <a:miter lim="800000"/>
            <a:headEnd/>
            <a:tailEnd/>
          </a:ln>
        </p:spPr>
        <p:txBody>
          <a:bodyPr wrap="none" lIns="135835" tIns="67917" rIns="135835" bIns="67917" anchor="ctr"/>
          <a:lstStyle/>
          <a:p>
            <a:endParaRPr lang="en-US">
              <a:solidFill>
                <a:prstClr val="black"/>
              </a:solidFill>
            </a:endParaRPr>
          </a:p>
        </p:txBody>
      </p:sp>
      <p:sp>
        <p:nvSpPr>
          <p:cNvPr id="4100" name="Rectangle 7"/>
          <p:cNvSpPr>
            <a:spLocks noChangeArrowheads="1"/>
          </p:cNvSpPr>
          <p:nvPr/>
        </p:nvSpPr>
        <p:spPr bwMode="auto">
          <a:xfrm>
            <a:off x="10485120" y="6172200"/>
            <a:ext cx="3779520" cy="2362200"/>
          </a:xfrm>
          <a:prstGeom prst="rect">
            <a:avLst/>
          </a:prstGeom>
          <a:noFill/>
          <a:ln w="9525">
            <a:solidFill>
              <a:schemeClr val="tx1"/>
            </a:solidFill>
            <a:miter lim="800000"/>
            <a:headEnd/>
            <a:tailEnd/>
          </a:ln>
        </p:spPr>
        <p:txBody>
          <a:bodyPr wrap="none" lIns="135835" tIns="67917" rIns="135835" bIns="67917" anchor="ctr"/>
          <a:lstStyle/>
          <a:p>
            <a:endParaRPr lang="en-US">
              <a:solidFill>
                <a:prstClr val="black"/>
              </a:solidFill>
            </a:endParaRPr>
          </a:p>
        </p:txBody>
      </p:sp>
      <p:graphicFrame>
        <p:nvGraphicFramePr>
          <p:cNvPr id="3220" name="Group 148"/>
          <p:cNvGraphicFramePr>
            <a:graphicFrameLocks noGrp="1"/>
          </p:cNvGraphicFramePr>
          <p:nvPr/>
        </p:nvGraphicFramePr>
        <p:xfrm>
          <a:off x="487680" y="1600200"/>
          <a:ext cx="9631680" cy="6628049"/>
        </p:xfrm>
        <a:graphic>
          <a:graphicData uri="http://schemas.openxmlformats.org/drawingml/2006/table">
            <a:tbl>
              <a:tblPr/>
              <a:tblGrid>
                <a:gridCol w="9631680">
                  <a:extLst>
                    <a:ext uri="{9D8B030D-6E8A-4147-A177-3AD203B41FA5}">
                      <a16:colId xmlns:a16="http://schemas.microsoft.com/office/drawing/2014/main" val="20000"/>
                    </a:ext>
                  </a:extLst>
                </a:gridCol>
              </a:tblGrid>
              <a:tr h="1012604">
                <a:tc>
                  <a:txBody>
                    <a:bodyPr/>
                    <a:lstStyle/>
                    <a:p>
                      <a:pPr marL="228600" marR="0" lvl="0" indent="-228600" algn="just" defTabSz="914400" rtl="0" eaLnBrk="1" fontAlgn="b" latinLnBrk="0" hangingPunct="1">
                        <a:lnSpc>
                          <a:spcPct val="150000"/>
                        </a:lnSpc>
                        <a:spcBef>
                          <a:spcPts val="0"/>
                        </a:spcBef>
                        <a:spcAft>
                          <a:spcPts val="0"/>
                        </a:spcAft>
                        <a:buClrTx/>
                        <a:buSzTx/>
                        <a:buFont typeface="Wingdings" pitchFamily="2" charset="2"/>
                        <a:buChar char="§"/>
                        <a:tabLst/>
                      </a:pPr>
                      <a:r>
                        <a:rPr kumimoji="0" lang="en-GB" sz="1900" b="0" i="0" u="none" strike="noStrike" cap="none" normalizeH="0" baseline="0" dirty="0">
                          <a:ln>
                            <a:noFill/>
                          </a:ln>
                          <a:solidFill>
                            <a:schemeClr val="tx1"/>
                          </a:solidFill>
                          <a:effectLst/>
                          <a:latin typeface="Times New Roman" pitchFamily="18" charset="0"/>
                        </a:rPr>
                        <a:t>Govt. of Andhra Pradesh has taken up a massive construction programme in 2004-05, called “JALAYAGNAM”, of Major Irrigation Projects all over the State. </a:t>
                      </a:r>
                      <a:endParaRPr kumimoji="0" lang="en-GB" sz="700" b="0" i="0" u="none" strike="noStrike" cap="none" normalizeH="0" baseline="0" dirty="0">
                        <a:ln>
                          <a:noFill/>
                        </a:ln>
                        <a:solidFill>
                          <a:schemeClr val="tx1"/>
                        </a:solidFill>
                        <a:effectLst/>
                        <a:latin typeface="Times New Roman" pitchFamily="18" charset="0"/>
                      </a:endParaRPr>
                    </a:p>
                  </a:txBody>
                  <a:tcPr marL="146304" marR="146304" marT="60952" marB="182880"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394616">
                <a:tc>
                  <a:txBody>
                    <a:bodyPr/>
                    <a:lstStyle/>
                    <a:p>
                      <a:pPr marL="228600" marR="0" lvl="0" indent="-228600" algn="just" defTabSz="914400" rtl="0" eaLnBrk="1" fontAlgn="b" latinLnBrk="0" hangingPunct="1">
                        <a:lnSpc>
                          <a:spcPct val="150000"/>
                        </a:lnSpc>
                        <a:spcBef>
                          <a:spcPts val="0"/>
                        </a:spcBef>
                        <a:spcAft>
                          <a:spcPts val="0"/>
                        </a:spcAft>
                        <a:buClrTx/>
                        <a:buSzTx/>
                        <a:buFont typeface="Wingdings" pitchFamily="2" charset="2"/>
                        <a:buChar char="§"/>
                        <a:tabLst/>
                        <a:defRPr/>
                      </a:pPr>
                      <a:r>
                        <a:rPr kumimoji="0" lang="en-GB" sz="1900" b="0" i="0" u="none" strike="noStrike" cap="none" normalizeH="0" baseline="0" dirty="0">
                          <a:ln>
                            <a:noFill/>
                          </a:ln>
                          <a:solidFill>
                            <a:schemeClr val="tx1"/>
                          </a:solidFill>
                          <a:effectLst/>
                          <a:latin typeface="Times New Roman" pitchFamily="18" charset="0"/>
                        </a:rPr>
                        <a:t>L</a:t>
                      </a:r>
                      <a:r>
                        <a:rPr kumimoji="0" lang="en-GB" sz="1900" b="0" i="0" u="none" strike="noStrike" kern="1200" cap="none" normalizeH="0" baseline="0" dirty="0">
                          <a:ln>
                            <a:noFill/>
                          </a:ln>
                          <a:solidFill>
                            <a:schemeClr val="tx1"/>
                          </a:solidFill>
                          <a:effectLst/>
                          <a:latin typeface="Times New Roman" pitchFamily="18" charset="0"/>
                          <a:ea typeface="+mn-ea"/>
                          <a:cs typeface="+mn-cs"/>
                        </a:rPr>
                        <a:t>arge Scale Projects require multi-level construction supervision and quality control procedures; Third Party Quality Control Consultancy (TPQC) system has been adopted</a:t>
                      </a:r>
                    </a:p>
                    <a:p>
                      <a:pPr marL="228600" marR="0" lvl="0" indent="-228600" algn="just" defTabSz="914400" rtl="0" eaLnBrk="1" fontAlgn="b" latinLnBrk="0" hangingPunct="1">
                        <a:lnSpc>
                          <a:spcPct val="150000"/>
                        </a:lnSpc>
                        <a:spcBef>
                          <a:spcPts val="0"/>
                        </a:spcBef>
                        <a:spcAft>
                          <a:spcPts val="0"/>
                        </a:spcAft>
                        <a:buClrTx/>
                        <a:buSzTx/>
                        <a:buFont typeface="Wingdings" pitchFamily="2" charset="2"/>
                        <a:buNone/>
                        <a:tabLst/>
                        <a:defRPr/>
                      </a:pPr>
                      <a:endParaRPr kumimoji="0" lang="en-GB" sz="500" b="0" i="0" u="none" strike="noStrike" kern="1200" cap="none" normalizeH="0" baseline="0" dirty="0">
                        <a:ln>
                          <a:noFill/>
                        </a:ln>
                        <a:solidFill>
                          <a:schemeClr val="tx1"/>
                        </a:solidFill>
                        <a:effectLst/>
                        <a:latin typeface="Times New Roman" pitchFamily="18" charset="0"/>
                        <a:ea typeface="+mn-ea"/>
                        <a:cs typeface="+mn-cs"/>
                      </a:endParaRPr>
                    </a:p>
                    <a:p>
                      <a:pPr marL="228600" marR="0" lvl="0" indent="-228600" algn="just" defTabSz="914400" rtl="0" eaLnBrk="1" fontAlgn="b" latinLnBrk="0" hangingPunct="1">
                        <a:lnSpc>
                          <a:spcPct val="150000"/>
                        </a:lnSpc>
                        <a:spcBef>
                          <a:spcPts val="0"/>
                        </a:spcBef>
                        <a:spcAft>
                          <a:spcPts val="0"/>
                        </a:spcAft>
                        <a:buClrTx/>
                        <a:buSzTx/>
                        <a:buFont typeface="Wingdings" pitchFamily="2" charset="2"/>
                        <a:buChar char="§"/>
                        <a:tabLst/>
                        <a:defRPr/>
                      </a:pPr>
                      <a:r>
                        <a:rPr kumimoji="0" lang="en-GB" sz="1900" b="0" i="0" u="none" strike="noStrike" cap="none" normalizeH="0" baseline="0" dirty="0">
                          <a:ln>
                            <a:noFill/>
                          </a:ln>
                          <a:solidFill>
                            <a:schemeClr val="tx1"/>
                          </a:solidFill>
                          <a:effectLst/>
                          <a:latin typeface="Times New Roman" pitchFamily="18" charset="0"/>
                        </a:rPr>
                        <a:t>This programme  envisaged deployment of  huge resources at short notice, particularly Technical Experts, Engineers, Central Labs at project HQs  / Field Labs / Mobile Labs at work sites so as to monitor quality aspect;</a:t>
                      </a:r>
                      <a:endParaRPr kumimoji="0" lang="en-US" sz="1900" b="0" i="0" u="none" strike="noStrike" kern="1200" cap="none" normalizeH="0" baseline="0" dirty="0">
                        <a:ln>
                          <a:noFill/>
                        </a:ln>
                        <a:solidFill>
                          <a:schemeClr val="tx1"/>
                        </a:solidFill>
                        <a:effectLst/>
                        <a:latin typeface="Times New Roman" pitchFamily="18" charset="0"/>
                        <a:ea typeface="+mn-ea"/>
                        <a:cs typeface="+mn-cs"/>
                      </a:endParaRPr>
                    </a:p>
                  </a:txBody>
                  <a:tcPr marL="146304" marR="146304" marT="60952" marB="182880"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638104">
                <a:tc>
                  <a:txBody>
                    <a:bodyPr/>
                    <a:lstStyle/>
                    <a:p>
                      <a:pPr marL="228600" marR="0" lvl="0" indent="-228600" algn="just" defTabSz="914400" rtl="0" eaLnBrk="1" fontAlgn="b" latinLnBrk="0" hangingPunct="1">
                        <a:lnSpc>
                          <a:spcPct val="150000"/>
                        </a:lnSpc>
                        <a:spcBef>
                          <a:spcPts val="0"/>
                        </a:spcBef>
                        <a:spcAft>
                          <a:spcPts val="0"/>
                        </a:spcAft>
                        <a:buClrTx/>
                        <a:buSzTx/>
                        <a:buFont typeface="Arial" pitchFamily="34" charset="0"/>
                        <a:buChar char="•"/>
                        <a:tabLst/>
                        <a:defRPr/>
                      </a:pPr>
                      <a:r>
                        <a:rPr kumimoji="0" lang="en-US" sz="1900" b="1" i="0" u="none" strike="noStrike" kern="1200" cap="none" normalizeH="0" baseline="0" dirty="0">
                          <a:ln>
                            <a:noFill/>
                          </a:ln>
                          <a:solidFill>
                            <a:schemeClr val="tx1"/>
                          </a:solidFill>
                          <a:effectLst/>
                          <a:latin typeface="Times New Roman" pitchFamily="18" charset="0"/>
                          <a:ea typeface="+mn-ea"/>
                          <a:cs typeface="+mn-cs"/>
                        </a:rPr>
                        <a:t>Third Party Quality Control Consultancy Assignments have been awarded for various Project components including Canals, Reservoirs (10 </a:t>
                      </a:r>
                      <a:r>
                        <a:rPr kumimoji="0" lang="en-US" sz="1900" b="1" i="0" u="none" strike="noStrike" kern="1200" cap="none" normalizeH="0" baseline="0" dirty="0" err="1">
                          <a:ln>
                            <a:noFill/>
                          </a:ln>
                          <a:solidFill>
                            <a:schemeClr val="tx1"/>
                          </a:solidFill>
                          <a:effectLst/>
                          <a:latin typeface="Times New Roman" pitchFamily="18" charset="0"/>
                          <a:ea typeface="+mn-ea"/>
                          <a:cs typeface="+mn-cs"/>
                        </a:rPr>
                        <a:t>Nos</a:t>
                      </a:r>
                      <a:r>
                        <a:rPr kumimoji="0" lang="en-US" sz="1900" b="1" i="0" u="none" strike="noStrike" kern="1200" cap="none" normalizeH="0" baseline="0" dirty="0">
                          <a:ln>
                            <a:noFill/>
                          </a:ln>
                          <a:solidFill>
                            <a:schemeClr val="tx1"/>
                          </a:solidFill>
                          <a:effectLst/>
                          <a:latin typeface="Times New Roman" pitchFamily="18" charset="0"/>
                          <a:ea typeface="+mn-ea"/>
                          <a:cs typeface="+mn-cs"/>
                        </a:rPr>
                        <a:t>), Dams (4 </a:t>
                      </a:r>
                      <a:r>
                        <a:rPr kumimoji="0" lang="en-US" sz="1900" b="1" i="0" u="none" strike="noStrike" kern="1200" cap="none" normalizeH="0" baseline="0" dirty="0" err="1">
                          <a:ln>
                            <a:noFill/>
                          </a:ln>
                          <a:solidFill>
                            <a:schemeClr val="tx1"/>
                          </a:solidFill>
                          <a:effectLst/>
                          <a:latin typeface="Times New Roman" pitchFamily="18" charset="0"/>
                          <a:ea typeface="+mn-ea"/>
                          <a:cs typeface="+mn-cs"/>
                        </a:rPr>
                        <a:t>Nos</a:t>
                      </a:r>
                      <a:r>
                        <a:rPr kumimoji="0" lang="en-US" sz="1900" b="1" i="0" u="none" strike="noStrike" kern="1200" cap="none" normalizeH="0" baseline="0" dirty="0">
                          <a:ln>
                            <a:noFill/>
                          </a:ln>
                          <a:solidFill>
                            <a:schemeClr val="tx1"/>
                          </a:solidFill>
                          <a:effectLst/>
                          <a:latin typeface="Times New Roman" pitchFamily="18" charset="0"/>
                          <a:ea typeface="+mn-ea"/>
                          <a:cs typeface="+mn-cs"/>
                        </a:rPr>
                        <a:t>), Tunnels         (3 </a:t>
                      </a:r>
                      <a:r>
                        <a:rPr kumimoji="0" lang="en-US" sz="1900" b="1" i="0" u="none" strike="noStrike" kern="1200" cap="none" normalizeH="0" baseline="0" dirty="0" err="1">
                          <a:ln>
                            <a:noFill/>
                          </a:ln>
                          <a:solidFill>
                            <a:schemeClr val="tx1"/>
                          </a:solidFill>
                          <a:effectLst/>
                          <a:latin typeface="Times New Roman" pitchFamily="18" charset="0"/>
                          <a:ea typeface="+mn-ea"/>
                          <a:cs typeface="+mn-cs"/>
                        </a:rPr>
                        <a:t>Nos</a:t>
                      </a:r>
                      <a:r>
                        <a:rPr kumimoji="0" lang="en-US" sz="1900" b="1" i="0" u="none" strike="noStrike" kern="1200" cap="none" normalizeH="0" baseline="0" dirty="0">
                          <a:ln>
                            <a:noFill/>
                          </a:ln>
                          <a:solidFill>
                            <a:schemeClr val="tx1"/>
                          </a:solidFill>
                          <a:effectLst/>
                          <a:latin typeface="Times New Roman" pitchFamily="18" charset="0"/>
                          <a:ea typeface="+mn-ea"/>
                          <a:cs typeface="+mn-cs"/>
                        </a:rPr>
                        <a:t>, of which two with TBM), Lift Irrigation Scheme and other related structures. </a:t>
                      </a:r>
                    </a:p>
                  </a:txBody>
                  <a:tcPr marL="146304" marR="146304" marT="60952" marB="182880"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507875">
                <a:tc>
                  <a:txBody>
                    <a:bodyPr/>
                    <a:lstStyle/>
                    <a:p>
                      <a:pPr marL="228600" marR="0" lvl="0" indent="-228600" algn="just" defTabSz="914400" rtl="0" eaLnBrk="1" fontAlgn="b" latinLnBrk="0" hangingPunct="1">
                        <a:lnSpc>
                          <a:spcPct val="150000"/>
                        </a:lnSpc>
                        <a:spcBef>
                          <a:spcPts val="0"/>
                        </a:spcBef>
                        <a:spcAft>
                          <a:spcPts val="0"/>
                        </a:spcAft>
                        <a:buClrTx/>
                        <a:buSzTx/>
                        <a:buFont typeface="Wingdings" pitchFamily="2" charset="2"/>
                        <a:buChar char="§"/>
                        <a:tabLst/>
                        <a:defRPr/>
                      </a:pPr>
                      <a:r>
                        <a:rPr kumimoji="0" lang="en-US" sz="1900" b="0" i="0" u="none" strike="noStrike" kern="1200" cap="none" normalizeH="0" baseline="0" dirty="0">
                          <a:ln>
                            <a:noFill/>
                          </a:ln>
                          <a:solidFill>
                            <a:schemeClr val="tx1"/>
                          </a:solidFill>
                          <a:effectLst/>
                          <a:latin typeface="Times New Roman" pitchFamily="18" charset="0"/>
                          <a:ea typeface="+mn-ea"/>
                          <a:cs typeface="+mn-cs"/>
                        </a:rPr>
                        <a:t>A total of 69 nos. of EPC Contract Packages valued at about Rs. 10,000 </a:t>
                      </a:r>
                      <a:r>
                        <a:rPr kumimoji="0" lang="en-US" sz="1900" b="0" i="0" u="none" strike="noStrike" kern="1200" cap="none" normalizeH="0" baseline="0" dirty="0" err="1">
                          <a:ln>
                            <a:noFill/>
                          </a:ln>
                          <a:solidFill>
                            <a:schemeClr val="tx1"/>
                          </a:solidFill>
                          <a:effectLst/>
                          <a:latin typeface="Times New Roman" pitchFamily="18" charset="0"/>
                          <a:ea typeface="+mn-ea"/>
                          <a:cs typeface="+mn-cs"/>
                        </a:rPr>
                        <a:t>Crores</a:t>
                      </a:r>
                      <a:r>
                        <a:rPr kumimoji="0" lang="en-US" sz="1900" b="0" i="0" u="none" strike="noStrike" kern="1200" cap="none" normalizeH="0" baseline="0" dirty="0">
                          <a:ln>
                            <a:noFill/>
                          </a:ln>
                          <a:solidFill>
                            <a:schemeClr val="tx1"/>
                          </a:solidFill>
                          <a:effectLst/>
                          <a:latin typeface="Times New Roman" pitchFamily="18" charset="0"/>
                          <a:ea typeface="+mn-ea"/>
                          <a:cs typeface="+mn-cs"/>
                        </a:rPr>
                        <a:t> have been covered under ten different Consultancy Agreements, awarded from time to time</a:t>
                      </a:r>
                      <a:endParaRPr kumimoji="0" lang="en-US" sz="1300" b="0" i="0" u="none" strike="noStrike" kern="1200" cap="none" normalizeH="0" baseline="0" dirty="0">
                        <a:ln>
                          <a:noFill/>
                        </a:ln>
                        <a:solidFill>
                          <a:schemeClr val="tx1"/>
                        </a:solidFill>
                        <a:effectLst/>
                        <a:latin typeface="Times New Roman" pitchFamily="18" charset="0"/>
                        <a:ea typeface="+mn-ea"/>
                        <a:cs typeface="+mn-cs"/>
                      </a:endParaRPr>
                    </a:p>
                  </a:txBody>
                  <a:tcPr marL="146304" marR="146304" marT="60952" marB="365760"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4114" name="Text Box 173"/>
          <p:cNvSpPr txBox="1">
            <a:spLocks noChangeArrowheads="1"/>
          </p:cNvSpPr>
          <p:nvPr/>
        </p:nvSpPr>
        <p:spPr bwMode="auto">
          <a:xfrm>
            <a:off x="11582400" y="3945468"/>
            <a:ext cx="1950720" cy="414159"/>
          </a:xfrm>
          <a:prstGeom prst="rect">
            <a:avLst/>
          </a:prstGeom>
          <a:noFill/>
          <a:ln w="9525">
            <a:noFill/>
            <a:miter lim="800000"/>
            <a:headEnd/>
            <a:tailEnd/>
          </a:ln>
        </p:spPr>
        <p:txBody>
          <a:bodyPr lIns="135835" tIns="67917" rIns="135835" bIns="67917">
            <a:spAutoFit/>
          </a:bodyPr>
          <a:lstStyle/>
          <a:p>
            <a:pPr>
              <a:spcBef>
                <a:spcPct val="50000"/>
              </a:spcBef>
            </a:pPr>
            <a:r>
              <a:rPr lang="en-US" sz="1800" dirty="0">
                <a:solidFill>
                  <a:prstClr val="black"/>
                </a:solidFill>
              </a:rPr>
              <a:t>Latest Site </a:t>
            </a:r>
            <a:r>
              <a:rPr lang="en-US" sz="1800" dirty="0" err="1">
                <a:solidFill>
                  <a:prstClr val="black"/>
                </a:solidFill>
              </a:rPr>
              <a:t>Pic</a:t>
            </a:r>
            <a:r>
              <a:rPr lang="en-US" sz="1800" dirty="0">
                <a:solidFill>
                  <a:prstClr val="black"/>
                </a:solidFill>
              </a:rPr>
              <a:t> 2</a:t>
            </a:r>
          </a:p>
        </p:txBody>
      </p:sp>
      <p:sp>
        <p:nvSpPr>
          <p:cNvPr id="4115" name="Text Box 174"/>
          <p:cNvSpPr txBox="1">
            <a:spLocks noChangeArrowheads="1"/>
          </p:cNvSpPr>
          <p:nvPr/>
        </p:nvSpPr>
        <p:spPr bwMode="auto">
          <a:xfrm>
            <a:off x="11582400" y="7137401"/>
            <a:ext cx="1950720" cy="414159"/>
          </a:xfrm>
          <a:prstGeom prst="rect">
            <a:avLst/>
          </a:prstGeom>
          <a:noFill/>
          <a:ln w="9525">
            <a:noFill/>
            <a:miter lim="800000"/>
            <a:headEnd/>
            <a:tailEnd/>
          </a:ln>
        </p:spPr>
        <p:txBody>
          <a:bodyPr lIns="135835" tIns="67917" rIns="135835" bIns="67917">
            <a:spAutoFit/>
          </a:bodyPr>
          <a:lstStyle/>
          <a:p>
            <a:pPr>
              <a:spcBef>
                <a:spcPct val="50000"/>
              </a:spcBef>
            </a:pPr>
            <a:r>
              <a:rPr lang="en-US" sz="1800" dirty="0">
                <a:solidFill>
                  <a:prstClr val="black"/>
                </a:solidFill>
              </a:rPr>
              <a:t>Latest Site </a:t>
            </a:r>
            <a:r>
              <a:rPr lang="en-US" sz="1800" dirty="0" err="1">
                <a:solidFill>
                  <a:prstClr val="black"/>
                </a:solidFill>
              </a:rPr>
              <a:t>Pic</a:t>
            </a:r>
            <a:r>
              <a:rPr lang="en-US" sz="1800" dirty="0">
                <a:solidFill>
                  <a:prstClr val="black"/>
                </a:solidFill>
              </a:rPr>
              <a:t> 3</a:t>
            </a:r>
          </a:p>
        </p:txBody>
      </p:sp>
      <p:pic>
        <p:nvPicPr>
          <p:cNvPr id="4116" name="Picture 72" descr="IMG_0034"/>
          <p:cNvPicPr>
            <a:picLocks noChangeAspect="1" noChangeArrowheads="1"/>
          </p:cNvPicPr>
          <p:nvPr/>
        </p:nvPicPr>
        <p:blipFill>
          <a:blip r:embed="rId3" cstate="print"/>
          <a:srcRect/>
          <a:stretch>
            <a:fillRect/>
          </a:stretch>
        </p:blipFill>
        <p:spPr bwMode="auto">
          <a:xfrm>
            <a:off x="10485120" y="6096000"/>
            <a:ext cx="3840480" cy="2438400"/>
          </a:xfrm>
          <a:prstGeom prst="rect">
            <a:avLst/>
          </a:prstGeom>
          <a:noFill/>
          <a:ln w="9525">
            <a:noFill/>
            <a:miter lim="800000"/>
            <a:headEnd/>
            <a:tailEnd/>
          </a:ln>
        </p:spPr>
      </p:pic>
      <p:pic>
        <p:nvPicPr>
          <p:cNvPr id="4127" name="Picture 74" descr="5"/>
          <p:cNvPicPr>
            <a:picLocks noChangeAspect="1" noChangeArrowheads="1"/>
          </p:cNvPicPr>
          <p:nvPr/>
        </p:nvPicPr>
        <p:blipFill>
          <a:blip r:embed="rId4" cstate="print"/>
          <a:srcRect/>
          <a:stretch>
            <a:fillRect/>
          </a:stretch>
        </p:blipFill>
        <p:spPr bwMode="auto">
          <a:xfrm>
            <a:off x="10485120" y="1447800"/>
            <a:ext cx="3840479" cy="2438400"/>
          </a:xfrm>
          <a:prstGeom prst="rect">
            <a:avLst/>
          </a:prstGeom>
          <a:noFill/>
          <a:ln w="9525">
            <a:noFill/>
            <a:miter lim="800000"/>
            <a:headEnd/>
            <a:tailEnd/>
          </a:ln>
        </p:spPr>
      </p:pic>
      <p:pic>
        <p:nvPicPr>
          <p:cNvPr id="4128" name="Picture 120" descr="G_12X8_3COP"/>
          <p:cNvPicPr>
            <a:picLocks noChangeAspect="1" noChangeArrowheads="1"/>
          </p:cNvPicPr>
          <p:nvPr/>
        </p:nvPicPr>
        <p:blipFill>
          <a:blip r:embed="rId5" cstate="print"/>
          <a:srcRect/>
          <a:stretch>
            <a:fillRect/>
          </a:stretch>
        </p:blipFill>
        <p:spPr bwMode="auto">
          <a:xfrm>
            <a:off x="10485120" y="3657600"/>
            <a:ext cx="3840480" cy="2438400"/>
          </a:xfrm>
          <a:prstGeom prst="rect">
            <a:avLst/>
          </a:prstGeom>
          <a:noFill/>
          <a:ln w="9525">
            <a:noFill/>
            <a:miter lim="800000"/>
            <a:headEnd/>
            <a:tailEnd/>
          </a:ln>
        </p:spPr>
      </p:pic>
      <p:pic>
        <p:nvPicPr>
          <p:cNvPr id="277506" name="Picture 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03408" y="1391521"/>
            <a:ext cx="3846909" cy="2266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a:extLst>
              <a:ext uri="{FF2B5EF4-FFF2-40B4-BE49-F238E27FC236}">
                <a16:creationId xmlns:a16="http://schemas.microsoft.com/office/drawing/2014/main" id="{A4CC8665-BD6F-4C19-AC60-9B96D74469F3}"/>
              </a:ext>
            </a:extLst>
          </p:cNvPr>
          <p:cNvSpPr/>
          <p:nvPr/>
        </p:nvSpPr>
        <p:spPr>
          <a:xfrm>
            <a:off x="0" y="0"/>
            <a:ext cx="14630400" cy="12192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3300"/>
              </a:lnSpc>
            </a:pPr>
            <a:endParaRPr lang="en-US" sz="1800" i="1" dirty="0">
              <a:solidFill>
                <a:schemeClr val="bg1"/>
              </a:solidFill>
              <a:latin typeface="Franklin Gothic Book" pitchFamily="34" charset="0"/>
              <a:ea typeface="Helvetica Neue Light"/>
              <a:cs typeface="Helvetica Neue Light"/>
            </a:endParaRPr>
          </a:p>
        </p:txBody>
      </p:sp>
      <p:graphicFrame>
        <p:nvGraphicFramePr>
          <p:cNvPr id="20" name="Group 144">
            <a:extLst>
              <a:ext uri="{FF2B5EF4-FFF2-40B4-BE49-F238E27FC236}">
                <a16:creationId xmlns:a16="http://schemas.microsoft.com/office/drawing/2014/main" id="{85212F43-3AEF-4BE7-91CA-E3F3878B3F16}"/>
              </a:ext>
            </a:extLst>
          </p:cNvPr>
          <p:cNvGraphicFramePr>
            <a:graphicFrameLocks noGrp="1"/>
          </p:cNvGraphicFramePr>
          <p:nvPr>
            <p:extLst>
              <p:ext uri="{D42A27DB-BD31-4B8C-83A1-F6EECF244321}">
                <p14:modId xmlns:p14="http://schemas.microsoft.com/office/powerpoint/2010/main" val="1022134014"/>
              </p:ext>
            </p:extLst>
          </p:nvPr>
        </p:nvGraphicFramePr>
        <p:xfrm>
          <a:off x="-13856" y="17318"/>
          <a:ext cx="14644255" cy="1201882"/>
        </p:xfrm>
        <a:graphic>
          <a:graphicData uri="http://schemas.openxmlformats.org/drawingml/2006/table">
            <a:tbl>
              <a:tblPr/>
              <a:tblGrid>
                <a:gridCol w="4290673">
                  <a:extLst>
                    <a:ext uri="{9D8B030D-6E8A-4147-A177-3AD203B41FA5}">
                      <a16:colId xmlns:a16="http://schemas.microsoft.com/office/drawing/2014/main" val="20000"/>
                    </a:ext>
                  </a:extLst>
                </a:gridCol>
                <a:gridCol w="10353582">
                  <a:extLst>
                    <a:ext uri="{9D8B030D-6E8A-4147-A177-3AD203B41FA5}">
                      <a16:colId xmlns:a16="http://schemas.microsoft.com/office/drawing/2014/main" val="20001"/>
                    </a:ext>
                  </a:extLst>
                </a:gridCol>
              </a:tblGrid>
              <a:tr h="561326">
                <a:tc>
                  <a:txBody>
                    <a:bodyPr/>
                    <a:lstStyle/>
                    <a:p>
                      <a:pPr marL="0" marR="0" lvl="0" indent="0" algn="l" defTabSz="914400" rtl="0" eaLnBrk="0" fontAlgn="base" latinLnBrk="0" hangingPunct="0">
                        <a:lnSpc>
                          <a:spcPct val="100000"/>
                        </a:lnSpc>
                        <a:spcBef>
                          <a:spcPct val="50000"/>
                        </a:spcBef>
                        <a:spcAft>
                          <a:spcPct val="0"/>
                        </a:spcAft>
                        <a:buClr>
                          <a:schemeClr val="tx1"/>
                        </a:buClr>
                        <a:buSzTx/>
                        <a:buFont typeface="Times New Roman" pitchFamily="18" charset="0"/>
                        <a:buNone/>
                        <a:tabLst/>
                      </a:pPr>
                      <a:r>
                        <a:rPr lang="en-US" sz="2000" b="1" kern="1200" dirty="0">
                          <a:solidFill>
                            <a:schemeClr val="bg1"/>
                          </a:solidFill>
                          <a:latin typeface="Franklin Gothic Book" pitchFamily="34" charset="0"/>
                          <a:ea typeface="+mn-ea"/>
                          <a:cs typeface="Arial" pitchFamily="34" charset="0"/>
                        </a:rPr>
                        <a:t>For Govt. of Andhra Pradesh</a:t>
                      </a:r>
                    </a:p>
                  </a:txBody>
                  <a:tcPr marL="146304" marR="146304" marT="60960" marB="6096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ts val="200"/>
                        </a:spcBef>
                        <a:spcAft>
                          <a:spcPct val="0"/>
                        </a:spcAft>
                        <a:buClr>
                          <a:schemeClr val="tx1"/>
                        </a:buClr>
                        <a:buSzTx/>
                        <a:buFont typeface="Times New Roman" pitchFamily="18" charset="0"/>
                        <a:buNone/>
                        <a:tabLst/>
                      </a:pPr>
                      <a:r>
                        <a:rPr lang="en-US" sz="2800" b="1" kern="1200" dirty="0">
                          <a:solidFill>
                            <a:schemeClr val="bg1"/>
                          </a:solidFill>
                          <a:latin typeface="Franklin Gothic Book" pitchFamily="34" charset="0"/>
                          <a:ea typeface="+mn-ea"/>
                          <a:cs typeface="Arial" pitchFamily="34" charset="0"/>
                        </a:rPr>
                        <a:t>Third Party Quality Control Consultancy Services for Irrigation Projects in Andhra Pradesh</a:t>
                      </a:r>
                    </a:p>
                  </a:txBody>
                  <a:tcPr marL="146304" marR="146304" marT="60960" marB="6096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0556">
                <a:tc>
                  <a:txBody>
                    <a:bodyPr/>
                    <a:lstStyle/>
                    <a:p>
                      <a:pPr marL="0" marR="0" lvl="0" indent="0" algn="ctr" defTabSz="914400" rtl="0" eaLnBrk="0" fontAlgn="base" latinLnBrk="0" hangingPunct="0">
                        <a:lnSpc>
                          <a:spcPct val="100000"/>
                        </a:lnSpc>
                        <a:spcBef>
                          <a:spcPct val="50000"/>
                        </a:spcBef>
                        <a:spcAft>
                          <a:spcPct val="0"/>
                        </a:spcAft>
                        <a:buClr>
                          <a:schemeClr val="tx1"/>
                        </a:buClr>
                        <a:buSzTx/>
                        <a:buFont typeface="Times New Roman" pitchFamily="18" charset="0"/>
                        <a:buNone/>
                        <a:tabLst/>
                      </a:pPr>
                      <a:r>
                        <a:rPr lang="en-US" sz="2000" b="1" kern="1200" dirty="0">
                          <a:solidFill>
                            <a:schemeClr val="bg1"/>
                          </a:solidFill>
                          <a:latin typeface="Franklin Gothic Book" pitchFamily="34" charset="0"/>
                          <a:ea typeface="+mn-ea"/>
                          <a:cs typeface="Arial" pitchFamily="34" charset="0"/>
                        </a:rPr>
                        <a:t>Irrigation &amp; CAD Department</a:t>
                      </a:r>
                    </a:p>
                  </a:txBody>
                  <a:tcPr marL="146304" marR="146304" marT="60960" marB="60960" anchor="ctr"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1"/>
                  </a:ext>
                </a:extLst>
              </a:tr>
            </a:tbl>
          </a:graphicData>
        </a:graphic>
      </p:graphicFrame>
      <p:sp>
        <p:nvSpPr>
          <p:cNvPr id="21" name="Rectangle 20">
            <a:extLst>
              <a:ext uri="{FF2B5EF4-FFF2-40B4-BE49-F238E27FC236}">
                <a16:creationId xmlns:a16="http://schemas.microsoft.com/office/drawing/2014/main" id="{95D65757-D475-459D-89E8-1838CE05B26A}"/>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2" name="TextBox 21">
            <a:extLst>
              <a:ext uri="{FF2B5EF4-FFF2-40B4-BE49-F238E27FC236}">
                <a16:creationId xmlns:a16="http://schemas.microsoft.com/office/drawing/2014/main" id="{9A302B65-2426-4EBE-8226-6C5C86EA7D8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extLst>
      <p:ext uri="{BB962C8B-B14F-4D97-AF65-F5344CB8AC3E}">
        <p14:creationId xmlns:p14="http://schemas.microsoft.com/office/powerpoint/2010/main" val="114258904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8437" name="Picture 5" descr="RUIDP AMBAMATA TANK"/>
          <p:cNvPicPr>
            <a:picLocks noChangeArrowheads="1"/>
          </p:cNvPicPr>
          <p:nvPr/>
        </p:nvPicPr>
        <p:blipFill>
          <a:blip r:embed="rId2" cstate="print">
            <a:lum bright="12000"/>
          </a:blip>
          <a:srcRect l="17046" t="9019" r="22314" b="16667"/>
          <a:stretch>
            <a:fillRect/>
          </a:stretch>
        </p:blipFill>
        <p:spPr bwMode="auto">
          <a:xfrm>
            <a:off x="7696200" y="1524000"/>
            <a:ext cx="2286000" cy="3688446"/>
          </a:xfrm>
          <a:prstGeom prst="rect">
            <a:avLst/>
          </a:prstGeom>
          <a:noFill/>
          <a:ln w="9525">
            <a:noFill/>
            <a:miter lim="800000"/>
            <a:headEnd/>
            <a:tailEnd/>
          </a:ln>
        </p:spPr>
      </p:pic>
      <p:pic>
        <p:nvPicPr>
          <p:cNvPr id="6" name="Picture 7" descr="E:\Mumbai data\9.00 Photographs\Photos Water Supply\CMWSSB\CMWSSB.jpg"/>
          <p:cNvPicPr>
            <a:picLocks noChangeArrowheads="1"/>
          </p:cNvPicPr>
          <p:nvPr/>
        </p:nvPicPr>
        <p:blipFill>
          <a:blip r:embed="rId3" cstate="print"/>
          <a:srcRect/>
          <a:stretch>
            <a:fillRect/>
          </a:stretch>
        </p:blipFill>
        <p:spPr bwMode="auto">
          <a:xfrm>
            <a:off x="10363200" y="1904999"/>
            <a:ext cx="3789502" cy="3017520"/>
          </a:xfrm>
          <a:prstGeom prst="rect">
            <a:avLst/>
          </a:prstGeom>
          <a:noFill/>
        </p:spPr>
      </p:pic>
      <p:sp>
        <p:nvSpPr>
          <p:cNvPr id="11" name="Slide Number Placeholder 10"/>
          <p:cNvSpPr>
            <a:spLocks noGrp="1"/>
          </p:cNvSpPr>
          <p:nvPr>
            <p:ph type="sldNum" sz="quarter" idx="10"/>
          </p:nvPr>
        </p:nvSpPr>
        <p:spPr/>
        <p:txBody>
          <a:bodyPr/>
          <a:lstStyle/>
          <a:p>
            <a:pPr>
              <a:defRPr/>
            </a:pPr>
            <a:fld id="{3D215C46-7DA2-4238-A8F5-07CDC90E1748}" type="slidenum">
              <a:rPr lang="en-US" smtClean="0"/>
              <a:pPr>
                <a:defRPr/>
              </a:pPr>
              <a:t>34</a:t>
            </a:fld>
            <a:endParaRPr lang="en-US"/>
          </a:p>
        </p:txBody>
      </p:sp>
      <p:graphicFrame>
        <p:nvGraphicFramePr>
          <p:cNvPr id="12" name="Table 11"/>
          <p:cNvGraphicFramePr>
            <a:graphicFrameLocks noGrp="1"/>
          </p:cNvGraphicFramePr>
          <p:nvPr/>
        </p:nvGraphicFramePr>
        <p:xfrm>
          <a:off x="381000" y="1526540"/>
          <a:ext cx="7086600" cy="6169660"/>
        </p:xfrm>
        <a:graphic>
          <a:graphicData uri="http://schemas.openxmlformats.org/drawingml/2006/table">
            <a:tbl>
              <a:tblPr firstRow="1" bandRow="1">
                <a:tableStyleId>{5C22544A-7EE6-4342-B048-85BDC9FD1C3A}</a:tableStyleId>
              </a:tblPr>
              <a:tblGrid>
                <a:gridCol w="7086600">
                  <a:extLst>
                    <a:ext uri="{9D8B030D-6E8A-4147-A177-3AD203B41FA5}">
                      <a16:colId xmlns:a16="http://schemas.microsoft.com/office/drawing/2014/main" val="20000"/>
                    </a:ext>
                  </a:extLst>
                </a:gridCol>
              </a:tblGrid>
              <a:tr h="1421542">
                <a:tc>
                  <a:txBody>
                    <a:bodyPr/>
                    <a:lstStyle/>
                    <a:p>
                      <a:pPr marL="0" marR="0" indent="0" algn="l" defTabSz="1358356" rtl="0" eaLnBrk="1" fontAlgn="auto" latinLnBrk="0" hangingPunct="1">
                        <a:lnSpc>
                          <a:spcPts val="2400"/>
                        </a:lnSpc>
                        <a:spcBef>
                          <a:spcPts val="1200"/>
                        </a:spcBef>
                        <a:spcAft>
                          <a:spcPts val="1200"/>
                        </a:spcAft>
                        <a:buClrTx/>
                        <a:buSzTx/>
                        <a:buFontTx/>
                        <a:buNone/>
                        <a:tabLst/>
                        <a:defRPr/>
                      </a:pPr>
                      <a:r>
                        <a:rPr lang="en-US" sz="2400" b="1" kern="1200" dirty="0">
                          <a:solidFill>
                            <a:schemeClr val="bg1"/>
                          </a:solidFill>
                          <a:latin typeface="Franklin Gothic Book" pitchFamily="34" charset="0"/>
                          <a:ea typeface="Helvetica Neue Light"/>
                          <a:cs typeface="Helvetica Neue Light"/>
                        </a:rPr>
                        <a:t>Project Name:  Rajasthan </a:t>
                      </a:r>
                    </a:p>
                    <a:p>
                      <a:pPr marL="0" marR="0" indent="0" algn="l" defTabSz="1358356" rtl="0" eaLnBrk="1" fontAlgn="auto" latinLnBrk="0" hangingPunct="1">
                        <a:lnSpc>
                          <a:spcPts val="2400"/>
                        </a:lnSpc>
                        <a:spcBef>
                          <a:spcPts val="1200"/>
                        </a:spcBef>
                        <a:spcAft>
                          <a:spcPts val="1200"/>
                        </a:spcAft>
                        <a:buClrTx/>
                        <a:buSzTx/>
                        <a:buFontTx/>
                        <a:buNone/>
                        <a:tabLst/>
                        <a:defRPr/>
                      </a:pPr>
                      <a:r>
                        <a:rPr lang="en-US" sz="2400" b="1" kern="1200" dirty="0">
                          <a:solidFill>
                            <a:schemeClr val="bg1"/>
                          </a:solidFill>
                          <a:latin typeface="Franklin Gothic Book" pitchFamily="34" charset="0"/>
                          <a:ea typeface="Helvetica Neue Light"/>
                          <a:cs typeface="Helvetica Neue Light"/>
                        </a:rPr>
                        <a:t>Urban Sector Development Investment Program RUSDIP : RUIDP Phase II  (ADB Loan No. 2366-IND)</a:t>
                      </a:r>
                    </a:p>
                  </a:txBody>
                  <a:tcPr/>
                </a:tc>
                <a:extLst>
                  <a:ext uri="{0D108BD9-81ED-4DB2-BD59-A6C34878D82A}">
                    <a16:rowId xmlns:a16="http://schemas.microsoft.com/office/drawing/2014/main" val="10000"/>
                  </a:ext>
                </a:extLst>
              </a:tr>
              <a:tr h="899484">
                <a:tc>
                  <a:txBody>
                    <a:bodyPr/>
                    <a:lstStyle/>
                    <a:p>
                      <a:pPr marL="0" marR="0" indent="0" algn="just" defTabSz="1358356" rtl="0" eaLnBrk="1" fontAlgn="auto" latinLnBrk="0" hangingPunct="1">
                        <a:lnSpc>
                          <a:spcPts val="2400"/>
                        </a:lnSpc>
                        <a:spcBef>
                          <a:spcPts val="600"/>
                        </a:spcBef>
                        <a:spcAft>
                          <a:spcPts val="600"/>
                        </a:spcAft>
                        <a:buClrTx/>
                        <a:buSzTx/>
                        <a:buFontTx/>
                        <a:buNone/>
                        <a:tabLst/>
                        <a:defRPr/>
                      </a:pPr>
                      <a:r>
                        <a:rPr lang="en-US" sz="2400" b="1" kern="1200" dirty="0">
                          <a:solidFill>
                            <a:srgbClr val="7F7F7F"/>
                          </a:solidFill>
                          <a:latin typeface="Franklin Gothic Book" pitchFamily="34" charset="0"/>
                          <a:ea typeface="Franklin Gothic Book" pitchFamily="34" charset="0"/>
                          <a:cs typeface="Franklin Gothic Book" pitchFamily="34" charset="0"/>
                        </a:rPr>
                        <a:t>Location: </a:t>
                      </a:r>
                    </a:p>
                    <a:p>
                      <a:pPr marL="0" marR="0" indent="0" algn="just" defTabSz="1358356" rtl="0" eaLnBrk="1" fontAlgn="auto" latinLnBrk="0" hangingPunct="1">
                        <a:lnSpc>
                          <a:spcPts val="2400"/>
                        </a:lnSpc>
                        <a:spcBef>
                          <a:spcPts val="600"/>
                        </a:spcBef>
                        <a:spcAft>
                          <a:spcPts val="600"/>
                        </a:spcAft>
                        <a:buClrTx/>
                        <a:buSzTx/>
                        <a:buFontTx/>
                        <a:buNone/>
                        <a:tabLst/>
                        <a:defRPr/>
                      </a:pPr>
                      <a:r>
                        <a:rPr lang="en-US" sz="1800" b="1" dirty="0" err="1">
                          <a:solidFill>
                            <a:srgbClr val="0066CC"/>
                          </a:solidFill>
                          <a:latin typeface="Arial" charset="0"/>
                        </a:rPr>
                        <a:t>Bharatpur</a:t>
                      </a:r>
                      <a:r>
                        <a:rPr lang="en-US" sz="1800" b="1" dirty="0">
                          <a:solidFill>
                            <a:srgbClr val="0066CC"/>
                          </a:solidFill>
                          <a:latin typeface="Arial" charset="0"/>
                        </a:rPr>
                        <a:t>, Rajasthan</a:t>
                      </a:r>
                    </a:p>
                  </a:txBody>
                  <a:tcPr/>
                </a:tc>
                <a:extLst>
                  <a:ext uri="{0D108BD9-81ED-4DB2-BD59-A6C34878D82A}">
                    <a16:rowId xmlns:a16="http://schemas.microsoft.com/office/drawing/2014/main" val="10001"/>
                  </a:ext>
                </a:extLst>
              </a:tr>
              <a:tr h="429769">
                <a:tc>
                  <a:txBody>
                    <a:bodyPr/>
                    <a:lstStyle/>
                    <a:p>
                      <a:pPr algn="just">
                        <a:lnSpc>
                          <a:spcPts val="2400"/>
                        </a:lnSpc>
                        <a:spcBef>
                          <a:spcPts val="600"/>
                        </a:spcBef>
                        <a:spcAft>
                          <a:spcPts val="600"/>
                        </a:spcAft>
                      </a:pPr>
                      <a:r>
                        <a:rPr lang="en-US" sz="2400" b="1" dirty="0">
                          <a:solidFill>
                            <a:srgbClr val="7F7F7F"/>
                          </a:solidFill>
                          <a:latin typeface="Franklin Gothic Book" pitchFamily="34" charset="0"/>
                          <a:ea typeface="Franklin Gothic Book" pitchFamily="34" charset="0"/>
                          <a:cs typeface="Franklin Gothic Book" pitchFamily="34" charset="0"/>
                        </a:rPr>
                        <a:t>Project Brief :</a:t>
                      </a:r>
                    </a:p>
                  </a:txBody>
                  <a:tcPr/>
                </a:tc>
                <a:extLst>
                  <a:ext uri="{0D108BD9-81ED-4DB2-BD59-A6C34878D82A}">
                    <a16:rowId xmlns:a16="http://schemas.microsoft.com/office/drawing/2014/main" val="10002"/>
                  </a:ext>
                </a:extLst>
              </a:tr>
              <a:tr h="2208625">
                <a:tc>
                  <a:txBody>
                    <a:bodyPr/>
                    <a:lstStyle/>
                    <a:p>
                      <a:pPr marL="0" lvl="2" indent="0" algn="just">
                        <a:lnSpc>
                          <a:spcPct val="120000"/>
                        </a:lnSpc>
                      </a:pPr>
                      <a:r>
                        <a:rPr lang="en-US" sz="1800" b="1" dirty="0">
                          <a:solidFill>
                            <a:srgbClr val="0066CC"/>
                          </a:solidFill>
                          <a:latin typeface="Arial" charset="0"/>
                        </a:rPr>
                        <a:t>Project is for integrated Urban Development including Design and Supervision Consultancy for improvement of  Water Supply Rehabilitation &amp; Expansion, Urban Environment, Urban Transportation and Management, Heritage and Tourism, Community Awareness and Participation, Capacity Development and Investment Program Management</a:t>
                      </a:r>
                    </a:p>
                  </a:txBody>
                  <a:tcPr/>
                </a:tc>
                <a:extLst>
                  <a:ext uri="{0D108BD9-81ED-4DB2-BD59-A6C34878D82A}">
                    <a16:rowId xmlns:a16="http://schemas.microsoft.com/office/drawing/2014/main" val="10003"/>
                  </a:ext>
                </a:extLst>
              </a:tr>
              <a:tr h="429769">
                <a:tc>
                  <a:txBody>
                    <a:bodyPr/>
                    <a:lstStyle/>
                    <a:p>
                      <a:pPr marL="0" marR="0" indent="0" algn="l" defTabSz="1358356" rtl="0" eaLnBrk="1" fontAlgn="auto" latinLnBrk="0" hangingPunct="1">
                        <a:lnSpc>
                          <a:spcPts val="2400"/>
                        </a:lnSpc>
                        <a:spcBef>
                          <a:spcPts val="600"/>
                        </a:spcBef>
                        <a:spcAft>
                          <a:spcPts val="600"/>
                        </a:spcAft>
                        <a:buClrTx/>
                        <a:buSzTx/>
                        <a:buFontTx/>
                        <a:buNone/>
                        <a:tabLst/>
                        <a:defRPr/>
                      </a:pPr>
                      <a:r>
                        <a:rPr lang="en-US" sz="2400" b="1" kern="1200" dirty="0">
                          <a:solidFill>
                            <a:srgbClr val="7F7F7F"/>
                          </a:solidFill>
                          <a:latin typeface="Franklin Gothic Book" pitchFamily="34" charset="0"/>
                          <a:ea typeface="Franklin Gothic Book" pitchFamily="34" charset="0"/>
                          <a:cs typeface="Franklin Gothic Book" pitchFamily="34" charset="0"/>
                        </a:rPr>
                        <a:t>Services Provided</a:t>
                      </a:r>
                    </a:p>
                  </a:txBody>
                  <a:tcPr/>
                </a:tc>
                <a:extLst>
                  <a:ext uri="{0D108BD9-81ED-4DB2-BD59-A6C34878D82A}">
                    <a16:rowId xmlns:a16="http://schemas.microsoft.com/office/drawing/2014/main" val="10004"/>
                  </a:ext>
                </a:extLst>
              </a:tr>
              <a:tr h="780471">
                <a:tc>
                  <a:txBody>
                    <a:bodyPr/>
                    <a:lstStyle/>
                    <a:p>
                      <a:pPr marL="0" lvl="2" indent="0">
                        <a:lnSpc>
                          <a:spcPct val="120000"/>
                        </a:lnSpc>
                      </a:pPr>
                      <a:r>
                        <a:rPr lang="en-US" sz="1800" b="1" dirty="0">
                          <a:solidFill>
                            <a:srgbClr val="0066CC"/>
                          </a:solidFill>
                          <a:latin typeface="Arial" charset="0"/>
                        </a:rPr>
                        <a:t>Design &amp; Construction Supervision Consultancy (DSC) Services </a:t>
                      </a:r>
                    </a:p>
                  </a:txBody>
                  <a:tcPr/>
                </a:tc>
                <a:extLst>
                  <a:ext uri="{0D108BD9-81ED-4DB2-BD59-A6C34878D82A}">
                    <a16:rowId xmlns:a16="http://schemas.microsoft.com/office/drawing/2014/main" val="10005"/>
                  </a:ext>
                </a:extLst>
              </a:tr>
            </a:tbl>
          </a:graphicData>
        </a:graphic>
      </p:graphicFrame>
      <p:sp>
        <p:nvSpPr>
          <p:cNvPr id="8" name="Rectangle 7">
            <a:extLst>
              <a:ext uri="{FF2B5EF4-FFF2-40B4-BE49-F238E27FC236}">
                <a16:creationId xmlns:a16="http://schemas.microsoft.com/office/drawing/2014/main" id="{91549E2C-CE6E-4DD6-9062-6909674FD509}"/>
              </a:ext>
            </a:extLst>
          </p:cNvPr>
          <p:cNvSpPr/>
          <p:nvPr/>
        </p:nvSpPr>
        <p:spPr>
          <a:xfrm>
            <a:off x="-3464" y="-18333"/>
            <a:ext cx="14644257" cy="8565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spcBef>
                <a:spcPct val="50000"/>
              </a:spcBef>
            </a:pPr>
            <a:endParaRPr lang="en-US" sz="2800" b="1" dirty="0">
              <a:solidFill>
                <a:schemeClr val="bg1"/>
              </a:solidFill>
              <a:latin typeface="Franklin Gothic Book" pitchFamily="34" charset="0"/>
            </a:endParaRPr>
          </a:p>
          <a:p>
            <a:pPr>
              <a:spcBef>
                <a:spcPct val="50000"/>
              </a:spcBef>
            </a:pPr>
            <a:r>
              <a:rPr lang="en-US" sz="2800" b="1" dirty="0">
                <a:solidFill>
                  <a:schemeClr val="bg1"/>
                </a:solidFill>
                <a:latin typeface="Franklin Gothic Book" pitchFamily="34" charset="0"/>
              </a:rPr>
              <a:t>Consultancy Services – Urban Engineering &amp; Development RUIDP</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13" name="Rectangle 12">
            <a:extLst>
              <a:ext uri="{FF2B5EF4-FFF2-40B4-BE49-F238E27FC236}">
                <a16:creationId xmlns:a16="http://schemas.microsoft.com/office/drawing/2014/main" id="{E2EC0551-1D05-4E43-A593-E0FF2B6036EC}"/>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4" name="TextBox 13">
            <a:extLst>
              <a:ext uri="{FF2B5EF4-FFF2-40B4-BE49-F238E27FC236}">
                <a16:creationId xmlns:a16="http://schemas.microsoft.com/office/drawing/2014/main" id="{9BA73C16-3CF4-43CC-AB9F-890D3B87796B}"/>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ChangeArrowheads="1"/>
          </p:cNvSpPr>
          <p:nvPr/>
        </p:nvSpPr>
        <p:spPr bwMode="auto">
          <a:xfrm>
            <a:off x="121920" y="5913968"/>
            <a:ext cx="274388" cy="552659"/>
          </a:xfrm>
          <a:prstGeom prst="rect">
            <a:avLst/>
          </a:prstGeom>
          <a:noFill/>
          <a:ln w="9525">
            <a:noFill/>
            <a:miter lim="800000"/>
            <a:headEnd/>
            <a:tailEnd/>
          </a:ln>
        </p:spPr>
        <p:txBody>
          <a:bodyPr wrap="none" lIns="135835" tIns="67917" rIns="135835" bIns="67917" anchor="ctr">
            <a:spAutoFit/>
          </a:bodyPr>
          <a:lstStyle/>
          <a:p>
            <a:endParaRPr lang="en-US"/>
          </a:p>
        </p:txBody>
      </p:sp>
      <p:pic>
        <p:nvPicPr>
          <p:cNvPr id="13" name="Picture 8" descr="E:\Mumbai data\9.00 Photographs\roads\vadodararoad.jpg"/>
          <p:cNvPicPr>
            <a:picLocks noChangeArrowheads="1"/>
          </p:cNvPicPr>
          <p:nvPr/>
        </p:nvPicPr>
        <p:blipFill>
          <a:blip r:embed="rId4" cstate="print"/>
          <a:srcRect/>
          <a:stretch>
            <a:fillRect/>
          </a:stretch>
        </p:blipFill>
        <p:spPr bwMode="auto">
          <a:xfrm>
            <a:off x="8686800" y="1371600"/>
            <a:ext cx="4572000" cy="2743200"/>
          </a:xfrm>
          <a:prstGeom prst="rect">
            <a:avLst/>
          </a:prstGeom>
          <a:noFill/>
        </p:spPr>
      </p:pic>
      <p:pic>
        <p:nvPicPr>
          <p:cNvPr id="14" name="Picture 10" descr="E:\Mumbai data\9.00 Photographs\Selected Photos from Every Sector\Urban Infra\Flyover at Nerul junction sion - panvel highway.jpg"/>
          <p:cNvPicPr>
            <a:picLocks noChangeArrowheads="1"/>
          </p:cNvPicPr>
          <p:nvPr/>
        </p:nvPicPr>
        <p:blipFill>
          <a:blip r:embed="rId5" cstate="print"/>
          <a:srcRect/>
          <a:stretch>
            <a:fillRect/>
          </a:stretch>
        </p:blipFill>
        <p:spPr bwMode="auto">
          <a:xfrm>
            <a:off x="1219200" y="4953000"/>
            <a:ext cx="4572000" cy="2743200"/>
          </a:xfrm>
          <a:prstGeom prst="rect">
            <a:avLst/>
          </a:prstGeom>
          <a:noFill/>
        </p:spPr>
      </p:pic>
      <p:pic>
        <p:nvPicPr>
          <p:cNvPr id="17" name="Picture 5" descr="http://www.nhai.org/images/2_a.jpg"/>
          <p:cNvPicPr>
            <a:picLocks noChangeArrowheads="1"/>
          </p:cNvPicPr>
          <p:nvPr/>
        </p:nvPicPr>
        <p:blipFill>
          <a:blip r:embed="rId6" cstate="print"/>
          <a:srcRect/>
          <a:stretch>
            <a:fillRect/>
          </a:stretch>
        </p:blipFill>
        <p:spPr bwMode="auto">
          <a:xfrm>
            <a:off x="1219200" y="1371600"/>
            <a:ext cx="4572000" cy="2743200"/>
          </a:xfrm>
          <a:prstGeom prst="rect">
            <a:avLst/>
          </a:prstGeom>
          <a:noFill/>
          <a:ln w="9525">
            <a:noFill/>
            <a:miter lim="800000"/>
            <a:headEnd/>
            <a:tailEnd/>
          </a:ln>
        </p:spPr>
      </p:pic>
      <p:sp>
        <p:nvSpPr>
          <p:cNvPr id="21" name="Slide Number Placeholder 20"/>
          <p:cNvSpPr>
            <a:spLocks noGrp="1"/>
          </p:cNvSpPr>
          <p:nvPr>
            <p:ph type="sldNum" sz="quarter" idx="10"/>
          </p:nvPr>
        </p:nvSpPr>
        <p:spPr/>
        <p:txBody>
          <a:bodyPr/>
          <a:lstStyle/>
          <a:p>
            <a:pPr>
              <a:defRPr/>
            </a:pPr>
            <a:fld id="{1C60A5B7-01C7-4E8F-ACC4-E5650803C559}" type="slidenum">
              <a:rPr lang="en-US" smtClean="0"/>
              <a:pPr>
                <a:defRPr/>
              </a:pPr>
              <a:t>35</a:t>
            </a:fld>
            <a:endParaRPr lang="en-US"/>
          </a:p>
        </p:txBody>
      </p:sp>
      <p:graphicFrame>
        <p:nvGraphicFramePr>
          <p:cNvPr id="250882" name="Object 2"/>
          <p:cNvGraphicFramePr>
            <a:graphicFrameLocks/>
          </p:cNvGraphicFramePr>
          <p:nvPr/>
        </p:nvGraphicFramePr>
        <p:xfrm>
          <a:off x="8659811" y="4948232"/>
          <a:ext cx="4570413" cy="2741613"/>
        </p:xfrm>
        <a:graphic>
          <a:graphicData uri="http://schemas.openxmlformats.org/presentationml/2006/ole">
            <mc:AlternateContent xmlns:mc="http://schemas.openxmlformats.org/markup-compatibility/2006">
              <mc:Choice xmlns:v="urn:schemas-microsoft-com:vml" Requires="v">
                <p:oleObj spid="_x0000_s2066" name="Presentation" r:id="rId7" imgW="2857500" imgH="1609725" progId="PowerPoint.Show.12">
                  <p:embed/>
                </p:oleObj>
              </mc:Choice>
              <mc:Fallback>
                <p:oleObj name="Presentation" r:id="rId7" imgW="2857500" imgH="1609725" progId="PowerPoint.Show.12">
                  <p:embed/>
                  <p:pic>
                    <p:nvPicPr>
                      <p:cNvPr id="250882" name="Object 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59811" y="4948232"/>
                        <a:ext cx="4570413" cy="274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1066800" y="4191000"/>
            <a:ext cx="4648200" cy="600164"/>
          </a:xfrm>
          <a:prstGeom prst="rect">
            <a:avLst/>
          </a:prstGeom>
          <a:noFill/>
        </p:spPr>
        <p:txBody>
          <a:bodyPr wrap="square" rtlCol="0">
            <a:spAutoFit/>
          </a:bodyPr>
          <a:lstStyle/>
          <a:p>
            <a:pPr algn="ctr"/>
            <a:r>
              <a:rPr lang="en-GB" sz="1100" b="1" cap="all" dirty="0"/>
              <a:t>4-laning and strengthening of the existing 2-lane stretches from </a:t>
            </a:r>
            <a:r>
              <a:rPr lang="en-GB" sz="1100" b="1" cap="all" dirty="0" err="1"/>
              <a:t>chennai</a:t>
            </a:r>
            <a:r>
              <a:rPr lang="en-GB" sz="1100" b="1" cap="all" dirty="0"/>
              <a:t> to </a:t>
            </a:r>
            <a:r>
              <a:rPr lang="en-GB" sz="1100" b="1" cap="all" dirty="0" err="1"/>
              <a:t>ranipet</a:t>
            </a:r>
            <a:r>
              <a:rPr lang="en-GB" sz="1100" b="1" cap="all" dirty="0"/>
              <a:t> (km 13.8 to km 106.5) on nh-4</a:t>
            </a:r>
            <a:endParaRPr lang="en-US" sz="1100" b="1" dirty="0"/>
          </a:p>
        </p:txBody>
      </p:sp>
      <p:pic>
        <p:nvPicPr>
          <p:cNvPr id="250883" name="Picture 3" descr="msrdc"/>
          <p:cNvPicPr>
            <a:picLocks noChangeAspect="1" noChangeArrowheads="1"/>
          </p:cNvPicPr>
          <p:nvPr/>
        </p:nvPicPr>
        <p:blipFill>
          <a:blip r:embed="rId9"/>
          <a:srcRect/>
          <a:stretch>
            <a:fillRect/>
          </a:stretch>
        </p:blipFill>
        <p:spPr bwMode="auto">
          <a:xfrm>
            <a:off x="5791200" y="5588913"/>
            <a:ext cx="2867025" cy="1571625"/>
          </a:xfrm>
          <a:prstGeom prst="rect">
            <a:avLst/>
          </a:prstGeom>
          <a:noFill/>
          <a:ln w="9525">
            <a:noFill/>
            <a:miter lim="800000"/>
            <a:headEnd/>
            <a:tailEnd/>
          </a:ln>
        </p:spPr>
      </p:pic>
      <p:sp>
        <p:nvSpPr>
          <p:cNvPr id="22" name="TextBox 21"/>
          <p:cNvSpPr txBox="1"/>
          <p:nvPr/>
        </p:nvSpPr>
        <p:spPr>
          <a:xfrm>
            <a:off x="6096000" y="7265313"/>
            <a:ext cx="2209800" cy="430887"/>
          </a:xfrm>
          <a:prstGeom prst="rect">
            <a:avLst/>
          </a:prstGeom>
          <a:noFill/>
        </p:spPr>
        <p:txBody>
          <a:bodyPr wrap="square" rtlCol="0">
            <a:spAutoFit/>
          </a:bodyPr>
          <a:lstStyle/>
          <a:p>
            <a:pPr algn="ctr"/>
            <a:r>
              <a:rPr lang="en-GB" sz="1100" b="1" i="1" cap="all" dirty="0"/>
              <a:t>Nagpur - Mumbai road to NH standards </a:t>
            </a:r>
            <a:endParaRPr lang="en-US" sz="1100" b="1" i="1" dirty="0"/>
          </a:p>
        </p:txBody>
      </p:sp>
      <p:sp>
        <p:nvSpPr>
          <p:cNvPr id="23" name="TextBox 22"/>
          <p:cNvSpPr txBox="1"/>
          <p:nvPr/>
        </p:nvSpPr>
        <p:spPr>
          <a:xfrm>
            <a:off x="8763000" y="4114800"/>
            <a:ext cx="4648200" cy="430887"/>
          </a:xfrm>
          <a:prstGeom prst="rect">
            <a:avLst/>
          </a:prstGeom>
          <a:noFill/>
        </p:spPr>
        <p:txBody>
          <a:bodyPr wrap="square" rtlCol="0">
            <a:spAutoFit/>
          </a:bodyPr>
          <a:lstStyle/>
          <a:p>
            <a:pPr algn="ctr"/>
            <a:r>
              <a:rPr lang="en-GB" sz="1100" b="1" i="1" cap="all" dirty="0"/>
              <a:t>Strengthening of the existing stretches from Chennai to </a:t>
            </a:r>
            <a:r>
              <a:rPr lang="en-GB" sz="1100" b="1" i="1" cap="all" dirty="0" err="1"/>
              <a:t>Ranipet</a:t>
            </a:r>
            <a:endParaRPr lang="en-US" sz="1100" b="1" i="1" dirty="0"/>
          </a:p>
        </p:txBody>
      </p:sp>
      <p:sp>
        <p:nvSpPr>
          <p:cNvPr id="24" name="TextBox 23"/>
          <p:cNvSpPr txBox="1"/>
          <p:nvPr/>
        </p:nvSpPr>
        <p:spPr>
          <a:xfrm>
            <a:off x="1152528" y="7696200"/>
            <a:ext cx="4648200" cy="261610"/>
          </a:xfrm>
          <a:prstGeom prst="rect">
            <a:avLst/>
          </a:prstGeom>
          <a:noFill/>
        </p:spPr>
        <p:txBody>
          <a:bodyPr wrap="square" rtlCol="0">
            <a:spAutoFit/>
          </a:bodyPr>
          <a:lstStyle/>
          <a:p>
            <a:pPr algn="ctr"/>
            <a:r>
              <a:rPr lang="en-GB" sz="1100" b="1" cap="all" dirty="0"/>
              <a:t>Flyover at </a:t>
            </a:r>
            <a:r>
              <a:rPr lang="en-GB" sz="1100" b="1" cap="all" dirty="0" err="1"/>
              <a:t>Nerul</a:t>
            </a:r>
            <a:r>
              <a:rPr lang="en-GB" sz="1100" b="1" cap="all" dirty="0"/>
              <a:t> Junction on </a:t>
            </a:r>
            <a:r>
              <a:rPr lang="en-GB" sz="1100" b="1" cap="all" dirty="0" err="1"/>
              <a:t>Sion</a:t>
            </a:r>
            <a:r>
              <a:rPr lang="en-GB" sz="1100" b="1" cap="all" dirty="0"/>
              <a:t> – </a:t>
            </a:r>
            <a:r>
              <a:rPr lang="en-GB" sz="1100" b="1" cap="all" dirty="0" err="1"/>
              <a:t>Panvel</a:t>
            </a:r>
            <a:r>
              <a:rPr lang="en-GB" sz="1100" b="1" cap="all" dirty="0"/>
              <a:t> Highway</a:t>
            </a:r>
            <a:endParaRPr lang="en-US" sz="1100" b="1" dirty="0"/>
          </a:p>
        </p:txBody>
      </p:sp>
      <p:sp>
        <p:nvSpPr>
          <p:cNvPr id="25" name="TextBox 24"/>
          <p:cNvSpPr txBox="1"/>
          <p:nvPr/>
        </p:nvSpPr>
        <p:spPr>
          <a:xfrm>
            <a:off x="8686800" y="7696200"/>
            <a:ext cx="4648200" cy="430887"/>
          </a:xfrm>
          <a:prstGeom prst="rect">
            <a:avLst/>
          </a:prstGeom>
          <a:noFill/>
        </p:spPr>
        <p:txBody>
          <a:bodyPr wrap="square" rtlCol="0">
            <a:spAutoFit/>
          </a:bodyPr>
          <a:lstStyle/>
          <a:p>
            <a:pPr algn="ctr"/>
            <a:r>
              <a:rPr lang="en-GB" sz="1100" b="1" cap="all" dirty="0"/>
              <a:t>Flyover at </a:t>
            </a:r>
            <a:r>
              <a:rPr lang="en-GB" sz="1100" b="1" cap="all" dirty="0" err="1"/>
              <a:t>Kharghar</a:t>
            </a:r>
            <a:r>
              <a:rPr lang="en-GB" sz="1100" b="1" cap="all" dirty="0"/>
              <a:t> Junction on </a:t>
            </a:r>
          </a:p>
          <a:p>
            <a:pPr algn="ctr"/>
            <a:r>
              <a:rPr lang="en-GB" sz="1100" b="1" cap="all" dirty="0" err="1"/>
              <a:t>Sion</a:t>
            </a:r>
            <a:r>
              <a:rPr lang="en-GB" sz="1100" b="1" cap="all" dirty="0"/>
              <a:t> – </a:t>
            </a:r>
            <a:r>
              <a:rPr lang="en-GB" sz="1100" b="1" cap="all" dirty="0" err="1"/>
              <a:t>Panvel</a:t>
            </a:r>
            <a:r>
              <a:rPr lang="en-GB" sz="1100" b="1" cap="all" dirty="0"/>
              <a:t> highway</a:t>
            </a:r>
            <a:endParaRPr lang="en-US" sz="1100" b="1" dirty="0"/>
          </a:p>
        </p:txBody>
      </p:sp>
      <p:pic>
        <p:nvPicPr>
          <p:cNvPr id="250884" name="Picture 4" descr="../transport%20photos/NH2.jpg"/>
          <p:cNvPicPr>
            <a:picLocks noChangeAspect="1" noChangeArrowheads="1"/>
          </p:cNvPicPr>
          <p:nvPr/>
        </p:nvPicPr>
        <p:blipFill>
          <a:blip r:embed="rId10" r:link="rId11"/>
          <a:srcRect/>
          <a:stretch>
            <a:fillRect/>
          </a:stretch>
        </p:blipFill>
        <p:spPr bwMode="auto">
          <a:xfrm>
            <a:off x="6172200" y="1371600"/>
            <a:ext cx="2209800" cy="2743200"/>
          </a:xfrm>
          <a:prstGeom prst="rect">
            <a:avLst/>
          </a:prstGeom>
          <a:noFill/>
          <a:ln w="9525">
            <a:noFill/>
            <a:miter lim="800000"/>
            <a:headEnd/>
            <a:tailEnd/>
          </a:ln>
        </p:spPr>
      </p:pic>
      <p:sp>
        <p:nvSpPr>
          <p:cNvPr id="26" name="TextBox 25"/>
          <p:cNvSpPr txBox="1"/>
          <p:nvPr/>
        </p:nvSpPr>
        <p:spPr>
          <a:xfrm>
            <a:off x="6172200" y="4191000"/>
            <a:ext cx="2209800" cy="261610"/>
          </a:xfrm>
          <a:prstGeom prst="rect">
            <a:avLst/>
          </a:prstGeom>
          <a:noFill/>
        </p:spPr>
        <p:txBody>
          <a:bodyPr wrap="square" rtlCol="0">
            <a:spAutoFit/>
          </a:bodyPr>
          <a:lstStyle/>
          <a:p>
            <a:pPr algn="ctr"/>
            <a:r>
              <a:rPr lang="en-US" sz="1100" b="1" i="1" dirty="0"/>
              <a:t>DESIGN &amp; PMC FOR ROADS</a:t>
            </a:r>
          </a:p>
        </p:txBody>
      </p:sp>
      <p:sp>
        <p:nvSpPr>
          <p:cNvPr id="27" name="Rectangle 26">
            <a:extLst>
              <a:ext uri="{FF2B5EF4-FFF2-40B4-BE49-F238E27FC236}">
                <a16:creationId xmlns:a16="http://schemas.microsoft.com/office/drawing/2014/main" id="{3CA3546E-7581-4FA0-9E46-AA2EB22CDC1B}"/>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spcBef>
                <a:spcPct val="50000"/>
              </a:spcBef>
            </a:pPr>
            <a:r>
              <a:rPr lang="en-US" sz="2800" b="1" dirty="0">
                <a:solidFill>
                  <a:schemeClr val="bg1"/>
                </a:solidFill>
                <a:latin typeface="Franklin Gothic Book" pitchFamily="34" charset="0"/>
              </a:rPr>
              <a:t>Consultancy Services – Transport Sector</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28" name="Rectangle 27">
            <a:extLst>
              <a:ext uri="{FF2B5EF4-FFF2-40B4-BE49-F238E27FC236}">
                <a16:creationId xmlns:a16="http://schemas.microsoft.com/office/drawing/2014/main" id="{9385A8D3-5099-4949-A3C4-410E4DAB9FFD}"/>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9" name="TextBox 28">
            <a:extLst>
              <a:ext uri="{FF2B5EF4-FFF2-40B4-BE49-F238E27FC236}">
                <a16:creationId xmlns:a16="http://schemas.microsoft.com/office/drawing/2014/main" id="{5971A67F-A036-4524-93CC-80CAFB500371}"/>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7412" name="Picture 4" descr="A-2"/>
          <p:cNvPicPr>
            <a:picLocks noGrp="1" noChangeAspect="1" noChangeArrowheads="1"/>
          </p:cNvPicPr>
          <p:nvPr>
            <p:ph sz="half" idx="2"/>
          </p:nvPr>
        </p:nvPicPr>
        <p:blipFill>
          <a:blip r:embed="rId2" cstate="print"/>
          <a:srcRect t="25973"/>
          <a:stretch>
            <a:fillRect/>
          </a:stretch>
        </p:blipFill>
        <p:spPr>
          <a:xfrm>
            <a:off x="8229600" y="1066800"/>
            <a:ext cx="6019800" cy="3040501"/>
          </a:xfrm>
          <a:noFill/>
          <a:ln/>
        </p:spPr>
      </p:pic>
      <p:graphicFrame>
        <p:nvGraphicFramePr>
          <p:cNvPr id="10" name="Table 9"/>
          <p:cNvGraphicFramePr>
            <a:graphicFrameLocks noGrp="1"/>
          </p:cNvGraphicFramePr>
          <p:nvPr/>
        </p:nvGraphicFramePr>
        <p:xfrm>
          <a:off x="304800" y="1066800"/>
          <a:ext cx="7772400" cy="3535680"/>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377190">
                <a:tc gridSpan="2">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2000" b="1" dirty="0">
                          <a:latin typeface="+mj-lt"/>
                        </a:rPr>
                        <a:t>Project </a:t>
                      </a:r>
                      <a:r>
                        <a:rPr lang="en-US" sz="2000" b="1" kern="1200" dirty="0">
                          <a:solidFill>
                            <a:schemeClr val="lt1"/>
                          </a:solidFill>
                          <a:latin typeface="+mj-lt"/>
                          <a:ea typeface="+mn-ea"/>
                          <a:cs typeface="+mn-cs"/>
                        </a:rPr>
                        <a:t>Name : Electronic Manufacturing and R &amp; D facility</a:t>
                      </a:r>
                    </a:p>
                  </a:txBody>
                  <a:tcPr/>
                </a:tc>
                <a:tc hMerge="1">
                  <a:txBody>
                    <a:bodyPr/>
                    <a:lstStyle/>
                    <a:p>
                      <a:endParaRPr lang="en-US"/>
                    </a:p>
                  </a:txBody>
                  <a:tcPr/>
                </a:tc>
                <a:extLst>
                  <a:ext uri="{0D108BD9-81ED-4DB2-BD59-A6C34878D82A}">
                    <a16:rowId xmlns:a16="http://schemas.microsoft.com/office/drawing/2014/main" val="10000"/>
                  </a:ext>
                </a:extLst>
              </a:tr>
              <a:tr h="188595">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Client Name</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Siemens Ltd.</a:t>
                      </a:r>
                    </a:p>
                  </a:txBody>
                  <a:tcPr/>
                </a:tc>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Location</a:t>
                      </a:r>
                      <a:r>
                        <a:rPr lang="en-US" sz="1600" b="1" kern="1200" dirty="0">
                          <a:solidFill>
                            <a:srgbClr val="0066CC"/>
                          </a:solidFill>
                          <a:latin typeface="+mn-lt"/>
                          <a:ea typeface="+mn-ea"/>
                          <a:cs typeface="+mn-cs"/>
                        </a:rPr>
                        <a:t>: Bangalore, Karnataka</a:t>
                      </a:r>
                      <a:endParaRPr lang="en-US" sz="1600" b="1" dirty="0">
                        <a:solidFill>
                          <a:srgbClr val="0066CC"/>
                        </a:solidFill>
                        <a:latin typeface="+mj-lt"/>
                      </a:endParaRPr>
                    </a:p>
                  </a:txBody>
                  <a:tcPr/>
                </a:tc>
                <a:extLst>
                  <a:ext uri="{0D108BD9-81ED-4DB2-BD59-A6C34878D82A}">
                    <a16:rowId xmlns:a16="http://schemas.microsoft.com/office/drawing/2014/main" val="10001"/>
                  </a:ext>
                </a:extLst>
              </a:tr>
              <a:tr h="468630">
                <a:tc gridSpan="2">
                  <a:txBody>
                    <a:bodyPr/>
                    <a:lstStyle/>
                    <a:p>
                      <a:pPr marL="0" lvl="1" indent="0">
                        <a:lnSpc>
                          <a:spcPct val="100000"/>
                        </a:lnSpc>
                      </a:pPr>
                      <a:r>
                        <a:rPr lang="en-US" sz="1600" b="1" dirty="0">
                          <a:latin typeface="+mj-lt"/>
                        </a:rPr>
                        <a:t>Project Brief</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a:t>
                      </a:r>
                    </a:p>
                    <a:p>
                      <a:pPr marL="0" lvl="1" indent="0">
                        <a:lnSpc>
                          <a:spcPct val="100000"/>
                        </a:lnSpc>
                      </a:pPr>
                      <a:r>
                        <a:rPr lang="en-US" sz="1600" b="1" dirty="0">
                          <a:solidFill>
                            <a:srgbClr val="0066CC"/>
                          </a:solidFill>
                          <a:latin typeface="+mj-lt"/>
                        </a:rPr>
                        <a:t>Electronic equipment manufacturing project comprising industrial, office and R&amp;D facilities for SV Division,</a:t>
                      </a:r>
                      <a:r>
                        <a:rPr lang="en-US" sz="1600" b="1" baseline="0" dirty="0">
                          <a:solidFill>
                            <a:srgbClr val="0066CC"/>
                          </a:solidFill>
                          <a:latin typeface="+mj-lt"/>
                        </a:rPr>
                        <a:t> </a:t>
                      </a:r>
                      <a:r>
                        <a:rPr lang="en-US" sz="1600" b="1" dirty="0">
                          <a:solidFill>
                            <a:srgbClr val="0066CC"/>
                          </a:solidFill>
                          <a:latin typeface="+mj-lt"/>
                        </a:rPr>
                        <a:t>Automotive Products </a:t>
                      </a:r>
                    </a:p>
                  </a:txBody>
                  <a:tcPr/>
                </a:tc>
                <a:tc hMerge="1">
                  <a:txBody>
                    <a:bodyPr/>
                    <a:lstStyle/>
                    <a:p>
                      <a:endParaRPr lang="en-US"/>
                    </a:p>
                  </a:txBody>
                  <a:tcPr/>
                </a:tc>
                <a:extLst>
                  <a:ext uri="{0D108BD9-81ED-4DB2-BD59-A6C34878D82A}">
                    <a16:rowId xmlns:a16="http://schemas.microsoft.com/office/drawing/2014/main" val="10002"/>
                  </a:ext>
                </a:extLst>
              </a:tr>
              <a:tr h="188595">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Built Up Area</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14,150 M2</a:t>
                      </a:r>
                    </a:p>
                  </a:txBody>
                  <a:tcPr/>
                </a:tc>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Project Cost</a:t>
                      </a:r>
                      <a:r>
                        <a:rPr lang="en-US" sz="1600" b="1" kern="1200" dirty="0">
                          <a:solidFill>
                            <a:srgbClr val="0066CC"/>
                          </a:solidFill>
                          <a:latin typeface="+mn-lt"/>
                          <a:ea typeface="+mn-ea"/>
                          <a:cs typeface="+mn-cs"/>
                        </a:rPr>
                        <a:t>: 112 Cr</a:t>
                      </a:r>
                      <a:endParaRPr lang="en-US" sz="1600" b="1" dirty="0">
                        <a:solidFill>
                          <a:srgbClr val="0066CC"/>
                        </a:solidFill>
                        <a:latin typeface="+mj-lt"/>
                      </a:endParaRPr>
                    </a:p>
                  </a:txBody>
                  <a:tcPr/>
                </a:tc>
                <a:extLst>
                  <a:ext uri="{0D108BD9-81ED-4DB2-BD59-A6C34878D82A}">
                    <a16:rowId xmlns:a16="http://schemas.microsoft.com/office/drawing/2014/main" val="10003"/>
                  </a:ext>
                </a:extLst>
              </a:tr>
              <a:tr h="133350">
                <a:tc gridSpan="2">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Status </a:t>
                      </a:r>
                      <a:r>
                        <a:rPr lang="en-US" sz="1600" b="1" dirty="0">
                          <a:solidFill>
                            <a:srgbClr val="0066CC"/>
                          </a:solidFill>
                          <a:latin typeface="+mj-lt"/>
                        </a:rPr>
                        <a:t>: Ongoing</a:t>
                      </a:r>
                    </a:p>
                  </a:txBody>
                  <a:tcPr/>
                </a:tc>
                <a:tc hMerge="1">
                  <a:txBody>
                    <a:bodyPr/>
                    <a:lstStyle/>
                    <a:p>
                      <a:endParaRPr lang="en-US"/>
                    </a:p>
                  </a:txBody>
                  <a:tcPr/>
                </a:tc>
                <a:extLst>
                  <a:ext uri="{0D108BD9-81ED-4DB2-BD59-A6C34878D82A}">
                    <a16:rowId xmlns:a16="http://schemas.microsoft.com/office/drawing/2014/main" val="10004"/>
                  </a:ext>
                </a:extLst>
              </a:tr>
              <a:tr h="1203960">
                <a:tc>
                  <a:txBody>
                    <a:bodyPr/>
                    <a:lstStyle/>
                    <a:p>
                      <a:pPr marL="0" lvl="1" indent="0">
                        <a:lnSpc>
                          <a:spcPct val="100000"/>
                        </a:lnSpc>
                      </a:pPr>
                      <a:r>
                        <a:rPr lang="en-US" sz="1600" b="1" dirty="0">
                          <a:latin typeface="+mj-lt"/>
                        </a:rPr>
                        <a:t>Services Provided</a:t>
                      </a:r>
                    </a:p>
                    <a:p>
                      <a:pPr marL="457200" lvl="2" indent="-225425">
                        <a:lnSpc>
                          <a:spcPct val="100000"/>
                        </a:lnSpc>
                        <a:buFont typeface="Arial" pitchFamily="34" charset="0"/>
                        <a:buChar char="•"/>
                      </a:pPr>
                      <a:r>
                        <a:rPr lang="en-US" sz="1600" b="1" dirty="0">
                          <a:solidFill>
                            <a:srgbClr val="0066CC"/>
                          </a:solidFill>
                          <a:latin typeface="+mj-lt"/>
                        </a:rPr>
                        <a:t>Design and Detailed Engineering Consultancy for Architectural , Structural </a:t>
                      </a:r>
                    </a:p>
                    <a:p>
                      <a:pPr marL="457200" lvl="3" indent="-225425">
                        <a:lnSpc>
                          <a:spcPct val="100000"/>
                        </a:lnSpc>
                        <a:buFont typeface="Arial" pitchFamily="34" charset="0"/>
                        <a:buChar char="•"/>
                      </a:pPr>
                      <a:r>
                        <a:rPr lang="en-US" sz="1600" b="1" dirty="0">
                          <a:solidFill>
                            <a:srgbClr val="0066CC"/>
                          </a:solidFill>
                          <a:latin typeface="+mj-lt"/>
                        </a:rPr>
                        <a:t>Utilities and Supporting Infrastructure </a:t>
                      </a:r>
                    </a:p>
                    <a:p>
                      <a:pPr marL="457200" lvl="3" indent="-225425">
                        <a:lnSpc>
                          <a:spcPct val="100000"/>
                        </a:lnSpc>
                        <a:buFont typeface="Arial" pitchFamily="34" charset="0"/>
                        <a:buChar char="•"/>
                      </a:pPr>
                      <a:endParaRPr lang="en-US" sz="1600" b="1" dirty="0">
                        <a:solidFill>
                          <a:srgbClr val="0066CC"/>
                        </a:solidFill>
                        <a:latin typeface="+mj-lt"/>
                      </a:endParaRPr>
                    </a:p>
                  </a:txBody>
                  <a:tcPr/>
                </a:tc>
                <a:tc>
                  <a:txBody>
                    <a:bodyPr/>
                    <a:lstStyle/>
                    <a:p>
                      <a:pPr marL="457200" lvl="3" indent="-225425">
                        <a:lnSpc>
                          <a:spcPct val="100000"/>
                        </a:lnSpc>
                        <a:buFont typeface="Arial" pitchFamily="34" charset="0"/>
                        <a:buChar char="•"/>
                      </a:pPr>
                      <a:r>
                        <a:rPr lang="en-US" sz="1600" b="1" kern="1200" dirty="0">
                          <a:solidFill>
                            <a:srgbClr val="0066CC"/>
                          </a:solidFill>
                          <a:latin typeface="+mn-lt"/>
                          <a:ea typeface="+mn-ea"/>
                          <a:cs typeface="+mn-cs"/>
                        </a:rPr>
                        <a:t>Site Area Development</a:t>
                      </a:r>
                    </a:p>
                    <a:p>
                      <a:pPr marL="457200" lvl="2" indent="-225425">
                        <a:lnSpc>
                          <a:spcPct val="100000"/>
                        </a:lnSpc>
                        <a:buFont typeface="Arial" pitchFamily="34" charset="0"/>
                        <a:buChar char="•"/>
                      </a:pPr>
                      <a:r>
                        <a:rPr lang="en-US" sz="1600" b="1" kern="1200" dirty="0">
                          <a:solidFill>
                            <a:srgbClr val="0066CC"/>
                          </a:solidFill>
                          <a:latin typeface="+mn-lt"/>
                          <a:ea typeface="+mn-ea"/>
                          <a:cs typeface="+mn-cs"/>
                        </a:rPr>
                        <a:t>Project Management Consultancy and Construction consultancy  including day to day supervision </a:t>
                      </a:r>
                      <a:endParaRPr lang="en-US" dirty="0"/>
                    </a:p>
                  </a:txBody>
                  <a:tcPr/>
                </a:tc>
                <a:extLst>
                  <a:ext uri="{0D108BD9-81ED-4DB2-BD59-A6C34878D82A}">
                    <a16:rowId xmlns:a16="http://schemas.microsoft.com/office/drawing/2014/main" val="10005"/>
                  </a:ext>
                </a:extLst>
              </a:tr>
            </a:tbl>
          </a:graphicData>
        </a:graphic>
      </p:graphicFrame>
      <p:pic>
        <p:nvPicPr>
          <p:cNvPr id="12" name="Picture 4" descr="mbil-2"/>
          <p:cNvPicPr>
            <a:picLocks noChangeAspect="1" noChangeArrowheads="1"/>
          </p:cNvPicPr>
          <p:nvPr/>
        </p:nvPicPr>
        <p:blipFill>
          <a:blip r:embed="rId3" cstate="print"/>
          <a:srcRect t="7149" b="2998"/>
          <a:stretch>
            <a:fillRect/>
          </a:stretch>
        </p:blipFill>
        <p:spPr bwMode="auto">
          <a:xfrm>
            <a:off x="8382000" y="4648200"/>
            <a:ext cx="6090952" cy="3200400"/>
          </a:xfrm>
          <a:prstGeom prst="rect">
            <a:avLst/>
          </a:prstGeom>
          <a:noFill/>
          <a:ln w="9525">
            <a:solidFill>
              <a:schemeClr val="tx1"/>
            </a:solidFill>
            <a:miter lim="800000"/>
            <a:headEnd/>
            <a:tailEnd/>
          </a:ln>
        </p:spPr>
      </p:pic>
      <p:graphicFrame>
        <p:nvGraphicFramePr>
          <p:cNvPr id="13" name="Table 12"/>
          <p:cNvGraphicFramePr>
            <a:graphicFrameLocks noGrp="1"/>
          </p:cNvGraphicFramePr>
          <p:nvPr/>
        </p:nvGraphicFramePr>
        <p:xfrm>
          <a:off x="457200" y="4892040"/>
          <a:ext cx="7772400" cy="2956560"/>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20000"/>
                    </a:ext>
                  </a:extLst>
                </a:gridCol>
                <a:gridCol w="3581400">
                  <a:extLst>
                    <a:ext uri="{9D8B030D-6E8A-4147-A177-3AD203B41FA5}">
                      <a16:colId xmlns:a16="http://schemas.microsoft.com/office/drawing/2014/main" val="20001"/>
                    </a:ext>
                  </a:extLst>
                </a:gridCol>
              </a:tblGrid>
              <a:tr h="377190">
                <a:tc gridSpan="2">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2000" b="1" dirty="0">
                          <a:latin typeface="+mj-lt"/>
                        </a:rPr>
                        <a:t>Project </a:t>
                      </a:r>
                      <a:r>
                        <a:rPr lang="en-US" sz="2000" b="1" kern="1200" dirty="0">
                          <a:solidFill>
                            <a:schemeClr val="lt1"/>
                          </a:solidFill>
                          <a:latin typeface="+mj-lt"/>
                          <a:ea typeface="+mn-ea"/>
                          <a:cs typeface="+mn-cs"/>
                        </a:rPr>
                        <a:t>Name : </a:t>
                      </a:r>
                      <a:r>
                        <a:rPr lang="en-US" sz="2000" b="1" kern="1200" dirty="0" err="1">
                          <a:solidFill>
                            <a:schemeClr val="lt1"/>
                          </a:solidFill>
                          <a:latin typeface="+mj-lt"/>
                          <a:ea typeface="+mn-ea"/>
                          <a:cs typeface="+mn-cs"/>
                        </a:rPr>
                        <a:t>Moserbaer</a:t>
                      </a:r>
                      <a:r>
                        <a:rPr lang="en-US" sz="2000" b="1" kern="1200" dirty="0">
                          <a:solidFill>
                            <a:schemeClr val="lt1"/>
                          </a:solidFill>
                          <a:latin typeface="+mj-lt"/>
                          <a:ea typeface="+mn-ea"/>
                          <a:cs typeface="+mn-cs"/>
                        </a:rPr>
                        <a:t> CD-R Manufacturing Plant</a:t>
                      </a:r>
                    </a:p>
                  </a:txBody>
                  <a:tcPr/>
                </a:tc>
                <a:tc hMerge="1">
                  <a:txBody>
                    <a:bodyPr/>
                    <a:lstStyle/>
                    <a:p>
                      <a:endParaRPr lang="en-US"/>
                    </a:p>
                  </a:txBody>
                  <a:tcPr/>
                </a:tc>
                <a:extLst>
                  <a:ext uri="{0D108BD9-81ED-4DB2-BD59-A6C34878D82A}">
                    <a16:rowId xmlns:a16="http://schemas.microsoft.com/office/drawing/2014/main" val="10000"/>
                  </a:ext>
                </a:extLst>
              </a:tr>
              <a:tr h="188595">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Client Name</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a:t>
                      </a:r>
                      <a:r>
                        <a:rPr lang="en-US" sz="1600" b="1" dirty="0" err="1">
                          <a:solidFill>
                            <a:srgbClr val="0066CC"/>
                          </a:solidFill>
                          <a:latin typeface="Arial" charset="0"/>
                        </a:rPr>
                        <a:t>Moserbaer</a:t>
                      </a:r>
                      <a:r>
                        <a:rPr lang="en-US" sz="1600" b="1" dirty="0">
                          <a:solidFill>
                            <a:srgbClr val="0066CC"/>
                          </a:solidFill>
                          <a:latin typeface="Arial" charset="0"/>
                        </a:rPr>
                        <a:t> (I) Ltd</a:t>
                      </a:r>
                      <a:r>
                        <a:rPr lang="en-US" sz="1600" b="1" dirty="0">
                          <a:latin typeface="Arial" charset="0"/>
                        </a:rPr>
                        <a:t>.</a:t>
                      </a:r>
                      <a:r>
                        <a:rPr lang="en-US" sz="1600" b="1" dirty="0">
                          <a:solidFill>
                            <a:srgbClr val="0066CC"/>
                          </a:solidFill>
                          <a:latin typeface="+mj-lt"/>
                        </a:rPr>
                        <a:t>.</a:t>
                      </a:r>
                    </a:p>
                  </a:txBody>
                  <a:tcPr/>
                </a:tc>
                <a:tc>
                  <a:txBody>
                    <a:bodyPr/>
                    <a:lstStyle/>
                    <a:p>
                      <a:pPr marL="0" marR="0" indent="0" algn="l" defTabSz="1358356"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Location</a:t>
                      </a:r>
                      <a:r>
                        <a:rPr lang="en-US" sz="1600" b="1" kern="1200" dirty="0">
                          <a:solidFill>
                            <a:srgbClr val="0066CC"/>
                          </a:solidFill>
                          <a:latin typeface="+mn-lt"/>
                          <a:ea typeface="+mn-ea"/>
                          <a:cs typeface="+mn-cs"/>
                        </a:rPr>
                        <a:t>: </a:t>
                      </a:r>
                      <a:r>
                        <a:rPr lang="en-US" sz="1600" b="1" dirty="0" err="1">
                          <a:solidFill>
                            <a:srgbClr val="0066CC"/>
                          </a:solidFill>
                          <a:latin typeface="Arial" charset="0"/>
                        </a:rPr>
                        <a:t>Noida</a:t>
                      </a:r>
                      <a:r>
                        <a:rPr lang="en-US" sz="1600" b="1" dirty="0">
                          <a:solidFill>
                            <a:srgbClr val="0066CC"/>
                          </a:solidFill>
                          <a:latin typeface="Arial" charset="0"/>
                        </a:rPr>
                        <a:t>, U.P</a:t>
                      </a:r>
                      <a:r>
                        <a:rPr lang="en-US" sz="1600" b="1" dirty="0">
                          <a:latin typeface="Arial" charset="0"/>
                        </a:rPr>
                        <a:t>.</a:t>
                      </a:r>
                      <a:endParaRPr lang="en-US" sz="1600" b="1" dirty="0">
                        <a:solidFill>
                          <a:srgbClr val="0066CC"/>
                        </a:solidFill>
                        <a:latin typeface="+mj-lt"/>
                      </a:endParaRPr>
                    </a:p>
                  </a:txBody>
                  <a:tcPr/>
                </a:tc>
                <a:extLst>
                  <a:ext uri="{0D108BD9-81ED-4DB2-BD59-A6C34878D82A}">
                    <a16:rowId xmlns:a16="http://schemas.microsoft.com/office/drawing/2014/main" val="10001"/>
                  </a:ext>
                </a:extLst>
              </a:tr>
              <a:tr h="468630">
                <a:tc gridSpan="2">
                  <a:txBody>
                    <a:bodyPr/>
                    <a:lstStyle/>
                    <a:p>
                      <a:pPr marL="0" lvl="1" indent="0">
                        <a:lnSpc>
                          <a:spcPct val="100000"/>
                        </a:lnSpc>
                      </a:pPr>
                      <a:r>
                        <a:rPr lang="en-US" sz="1600" b="1" dirty="0">
                          <a:latin typeface="+mj-lt"/>
                        </a:rPr>
                        <a:t>Project Brief</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a:t>
                      </a:r>
                    </a:p>
                    <a:p>
                      <a:pPr marL="0" lvl="2" indent="0"/>
                      <a:r>
                        <a:rPr lang="en-US" sz="1200" b="1" dirty="0">
                          <a:solidFill>
                            <a:srgbClr val="0066CC"/>
                          </a:solidFill>
                          <a:latin typeface="Arial" charset="0"/>
                        </a:rPr>
                        <a:t>Area of Plot : 112  acres</a:t>
                      </a:r>
                    </a:p>
                    <a:p>
                      <a:pPr marL="0" lvl="2" indent="0"/>
                      <a:r>
                        <a:rPr lang="en-US" sz="1200" b="1" dirty="0">
                          <a:solidFill>
                            <a:srgbClr val="0066CC"/>
                          </a:solidFill>
                          <a:latin typeface="Arial" charset="0"/>
                        </a:rPr>
                        <a:t>External development, boundary wall, bituminous &amp; concrete roads, water supply,</a:t>
                      </a:r>
                      <a:r>
                        <a:rPr lang="en-US" sz="1200" b="1" baseline="0" dirty="0">
                          <a:solidFill>
                            <a:srgbClr val="0066CC"/>
                          </a:solidFill>
                          <a:latin typeface="Arial" charset="0"/>
                        </a:rPr>
                        <a:t> </a:t>
                      </a:r>
                      <a:r>
                        <a:rPr lang="en-US" sz="1200" b="1" dirty="0">
                          <a:solidFill>
                            <a:srgbClr val="0066CC"/>
                          </a:solidFill>
                          <a:latin typeface="Arial" charset="0"/>
                        </a:rPr>
                        <a:t>sanitary, sewerage, surface drainage systems , overhead &amp; underground water tanks</a:t>
                      </a:r>
                    </a:p>
                  </a:txBody>
                  <a:tcPr/>
                </a:tc>
                <a:tc hMerge="1">
                  <a:txBody>
                    <a:bodyPr/>
                    <a:lstStyle/>
                    <a:p>
                      <a:endParaRPr lang="en-US"/>
                    </a:p>
                  </a:txBody>
                  <a:tcPr/>
                </a:tc>
                <a:extLst>
                  <a:ext uri="{0D108BD9-81ED-4DB2-BD59-A6C34878D82A}">
                    <a16:rowId xmlns:a16="http://schemas.microsoft.com/office/drawing/2014/main" val="10002"/>
                  </a:ext>
                </a:extLst>
              </a:tr>
              <a:tr h="188595">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dirty="0">
                          <a:latin typeface="+mj-lt"/>
                        </a:rPr>
                        <a:t>Built Up Area</a:t>
                      </a:r>
                      <a:r>
                        <a:rPr lang="en-US" sz="1600" b="1" dirty="0">
                          <a:solidFill>
                            <a:schemeClr val="bg1"/>
                          </a:solidFill>
                          <a:effectLst>
                            <a:outerShdw blurRad="38100" dist="38100" dir="2700000" algn="tl">
                              <a:srgbClr val="C0C0C0"/>
                            </a:outerShdw>
                          </a:effectLst>
                          <a:latin typeface="+mj-lt"/>
                        </a:rPr>
                        <a:t> </a:t>
                      </a:r>
                      <a:r>
                        <a:rPr lang="en-US" sz="1600" b="1" dirty="0">
                          <a:solidFill>
                            <a:srgbClr val="0066CC"/>
                          </a:solidFill>
                          <a:latin typeface="+mj-lt"/>
                        </a:rPr>
                        <a:t>: </a:t>
                      </a:r>
                      <a:r>
                        <a:rPr lang="en-US" sz="1600" b="1" dirty="0">
                          <a:solidFill>
                            <a:srgbClr val="0066CC"/>
                          </a:solidFill>
                          <a:latin typeface="Arial" charset="0"/>
                        </a:rPr>
                        <a:t>1,60,000M</a:t>
                      </a:r>
                      <a:r>
                        <a:rPr lang="en-US" sz="1600" b="1" baseline="30000" dirty="0">
                          <a:solidFill>
                            <a:srgbClr val="0066CC"/>
                          </a:solidFill>
                          <a:latin typeface="Arial" charset="0"/>
                        </a:rPr>
                        <a:t>2</a:t>
                      </a:r>
                    </a:p>
                  </a:txBody>
                  <a:tcPr/>
                </a:tc>
                <a:tc>
                  <a:txBody>
                    <a:bodyPr/>
                    <a:lstStyle/>
                    <a:p>
                      <a:pPr marL="0" marR="0" lvl="1" indent="0" algn="l" defTabSz="1358356"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mn-lt"/>
                          <a:ea typeface="+mn-ea"/>
                          <a:cs typeface="+mn-cs"/>
                        </a:rPr>
                        <a:t>Project Cost</a:t>
                      </a:r>
                      <a:r>
                        <a:rPr lang="en-US" sz="1600" b="1" kern="1200" dirty="0">
                          <a:solidFill>
                            <a:srgbClr val="0066CC"/>
                          </a:solidFill>
                          <a:latin typeface="+mn-lt"/>
                          <a:ea typeface="+mn-ea"/>
                          <a:cs typeface="+mn-cs"/>
                        </a:rPr>
                        <a:t>: </a:t>
                      </a:r>
                      <a:r>
                        <a:rPr lang="en-US" sz="1600" b="1" dirty="0">
                          <a:solidFill>
                            <a:srgbClr val="0066CC"/>
                          </a:solidFill>
                          <a:latin typeface="Arial" charset="0"/>
                        </a:rPr>
                        <a:t>INR 100.00 Cr. </a:t>
                      </a:r>
                      <a:endParaRPr lang="en-US" sz="1600" b="1" dirty="0">
                        <a:solidFill>
                          <a:srgbClr val="0066CC"/>
                        </a:solidFill>
                        <a:latin typeface="+mj-lt"/>
                      </a:endParaRPr>
                    </a:p>
                  </a:txBody>
                  <a:tcPr/>
                </a:tc>
                <a:extLst>
                  <a:ext uri="{0D108BD9-81ED-4DB2-BD59-A6C34878D82A}">
                    <a16:rowId xmlns:a16="http://schemas.microsoft.com/office/drawing/2014/main" val="10003"/>
                  </a:ext>
                </a:extLst>
              </a:tr>
              <a:tr h="716280">
                <a:tc gridSpan="2">
                  <a:txBody>
                    <a:bodyPr/>
                    <a:lstStyle/>
                    <a:p>
                      <a:pPr marL="0" lvl="1" indent="0">
                        <a:lnSpc>
                          <a:spcPct val="100000"/>
                        </a:lnSpc>
                      </a:pPr>
                      <a:r>
                        <a:rPr lang="en-US" sz="1600" b="1" dirty="0">
                          <a:latin typeface="+mj-lt"/>
                        </a:rPr>
                        <a:t>Services Provided</a:t>
                      </a:r>
                    </a:p>
                    <a:p>
                      <a:pPr marL="623888" lvl="2" indent="-276225">
                        <a:buFont typeface="Arial" pitchFamily="34" charset="0"/>
                        <a:buChar char="•"/>
                      </a:pPr>
                      <a:r>
                        <a:rPr lang="en-US" sz="1100" b="1" dirty="0">
                          <a:solidFill>
                            <a:srgbClr val="0066CC"/>
                          </a:solidFill>
                          <a:latin typeface="Arial" charset="0"/>
                        </a:rPr>
                        <a:t>Master Planning of the Complex</a:t>
                      </a:r>
                    </a:p>
                    <a:p>
                      <a:pPr marL="623888" lvl="2" indent="-276225">
                        <a:buFont typeface="Arial" pitchFamily="34" charset="0"/>
                        <a:buChar char="•"/>
                      </a:pPr>
                      <a:r>
                        <a:rPr lang="en-US" sz="1100" b="1" dirty="0">
                          <a:solidFill>
                            <a:srgbClr val="0066CC"/>
                          </a:solidFill>
                          <a:latin typeface="Arial" charset="0"/>
                        </a:rPr>
                        <a:t>Project Management &amp; Construction Management</a:t>
                      </a:r>
                      <a:endParaRPr lang="en-US" sz="1600" b="1" dirty="0">
                        <a:solidFill>
                          <a:srgbClr val="0066CC"/>
                        </a:solidFill>
                        <a:latin typeface="+mj-lt"/>
                      </a:endParaRPr>
                    </a:p>
                    <a:p>
                      <a:pPr marL="623888" lvl="2" indent="-276225" algn="just">
                        <a:buFont typeface="Arial" pitchFamily="34" charset="0"/>
                        <a:buChar char="•"/>
                      </a:pPr>
                      <a:r>
                        <a:rPr lang="en-US" sz="1100" b="1" dirty="0">
                          <a:solidFill>
                            <a:srgbClr val="0066CC"/>
                          </a:solidFill>
                          <a:latin typeface="Arial" charset="0"/>
                        </a:rPr>
                        <a:t>Design Engineering Consultancy for Architectural and Structural , </a:t>
                      </a:r>
                    </a:p>
                    <a:p>
                      <a:pPr marL="623888" lvl="2" indent="-276225" algn="just">
                        <a:buFont typeface="Arial" pitchFamily="34" charset="0"/>
                        <a:buChar char="•"/>
                      </a:pPr>
                      <a:r>
                        <a:rPr lang="en-US" sz="1100" b="1" dirty="0">
                          <a:solidFill>
                            <a:srgbClr val="0066CC"/>
                          </a:solidFill>
                          <a:latin typeface="Arial" charset="0"/>
                        </a:rPr>
                        <a:t>Utilities and Supporting Infrastructure , Site Area Development</a:t>
                      </a:r>
                    </a:p>
                  </a:txBody>
                  <a:tcPr/>
                </a:tc>
                <a:tc hMerge="1">
                  <a:txBody>
                    <a:bodyPr/>
                    <a:lstStyle/>
                    <a:p>
                      <a:pPr marL="1099084" lvl="2" indent="-320763"/>
                      <a:endParaRPr lang="en-US" sz="1100" b="1" dirty="0">
                        <a:solidFill>
                          <a:srgbClr val="0066CC"/>
                        </a:solidFill>
                        <a:latin typeface="Arial" charset="0"/>
                      </a:endParaRPr>
                    </a:p>
                  </a:txBody>
                  <a:tcPr/>
                </a:tc>
                <a:extLst>
                  <a:ext uri="{0D108BD9-81ED-4DB2-BD59-A6C34878D82A}">
                    <a16:rowId xmlns:a16="http://schemas.microsoft.com/office/drawing/2014/main" val="10004"/>
                  </a:ext>
                </a:extLst>
              </a:tr>
            </a:tbl>
          </a:graphicData>
        </a:graphic>
      </p:graphicFrame>
      <p:sp>
        <p:nvSpPr>
          <p:cNvPr id="11" name="Rectangle 10">
            <a:extLst>
              <a:ext uri="{FF2B5EF4-FFF2-40B4-BE49-F238E27FC236}">
                <a16:creationId xmlns:a16="http://schemas.microsoft.com/office/drawing/2014/main" id="{40453E0B-D5B4-4AB9-86DB-C33CB509DE73}"/>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lnSpc>
                <a:spcPts val="2487"/>
              </a:lnSpc>
            </a:pPr>
            <a:r>
              <a:rPr lang="en-US" sz="2800" b="1" dirty="0">
                <a:solidFill>
                  <a:schemeClr val="bg1"/>
                </a:solidFill>
                <a:latin typeface="Helvetica Neue Light"/>
                <a:ea typeface="Helvetica Neue Light"/>
                <a:cs typeface="Helvetica Neue Light"/>
              </a:rPr>
              <a:t>Consultancy Services – Industrial Projects</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14" name="Rectangle 13">
            <a:extLst>
              <a:ext uri="{FF2B5EF4-FFF2-40B4-BE49-F238E27FC236}">
                <a16:creationId xmlns:a16="http://schemas.microsoft.com/office/drawing/2014/main" id="{262DC607-DBCA-4974-8CFD-0B0CF1048CA2}"/>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5" name="TextBox 14">
            <a:extLst>
              <a:ext uri="{FF2B5EF4-FFF2-40B4-BE49-F238E27FC236}">
                <a16:creationId xmlns:a16="http://schemas.microsoft.com/office/drawing/2014/main" id="{EE615782-7EFD-4856-B4E4-C5EFF7349E2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9" name="Slide Number Placeholder 2">
            <a:extLst>
              <a:ext uri="{FF2B5EF4-FFF2-40B4-BE49-F238E27FC236}">
                <a16:creationId xmlns:a16="http://schemas.microsoft.com/office/drawing/2014/main" id="{A64FE236-DE1C-45E8-8DD0-D940BBF4512C}"/>
              </a:ext>
            </a:extLst>
          </p:cNvPr>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36</a:t>
            </a:fld>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8" descr="Picture 14 013"/>
          <p:cNvPicPr>
            <a:picLocks noChangeArrowheads="1"/>
          </p:cNvPicPr>
          <p:nvPr/>
        </p:nvPicPr>
        <p:blipFill>
          <a:blip r:embed="rId3" cstate="print"/>
          <a:srcRect b="8084"/>
          <a:stretch>
            <a:fillRect/>
          </a:stretch>
        </p:blipFill>
        <p:spPr bwMode="auto">
          <a:xfrm>
            <a:off x="5105400" y="2133600"/>
            <a:ext cx="4742181" cy="3308349"/>
          </a:xfrm>
          <a:prstGeom prst="rect">
            <a:avLst/>
          </a:prstGeom>
          <a:noFill/>
          <a:ln w="9525">
            <a:noFill/>
            <a:miter lim="800000"/>
            <a:headEnd/>
            <a:tailEnd/>
          </a:ln>
        </p:spPr>
      </p:pic>
      <p:pic>
        <p:nvPicPr>
          <p:cNvPr id="17411" name="Picture 10" descr="IMG_00071"/>
          <p:cNvPicPr>
            <a:picLocks noChangeAspect="1" noChangeArrowheads="1"/>
          </p:cNvPicPr>
          <p:nvPr/>
        </p:nvPicPr>
        <p:blipFill>
          <a:blip r:embed="rId4" cstate="print"/>
          <a:srcRect t="3612" b="13889"/>
          <a:stretch>
            <a:fillRect/>
          </a:stretch>
        </p:blipFill>
        <p:spPr bwMode="auto">
          <a:xfrm>
            <a:off x="8305800" y="6477000"/>
            <a:ext cx="1582421" cy="1725083"/>
          </a:xfrm>
          <a:prstGeom prst="rect">
            <a:avLst/>
          </a:prstGeom>
          <a:noFill/>
          <a:ln w="9525">
            <a:noFill/>
            <a:miter lim="800000"/>
            <a:headEnd/>
            <a:tailEnd/>
          </a:ln>
        </p:spPr>
      </p:pic>
      <p:pic>
        <p:nvPicPr>
          <p:cNvPr id="17412" name="Picture 11" descr="TICO"/>
          <p:cNvPicPr>
            <a:picLocks noChangeAspect="1" noChangeArrowheads="1"/>
          </p:cNvPicPr>
          <p:nvPr/>
        </p:nvPicPr>
        <p:blipFill>
          <a:blip r:embed="rId5" cstate="print"/>
          <a:srcRect/>
          <a:stretch>
            <a:fillRect/>
          </a:stretch>
        </p:blipFill>
        <p:spPr bwMode="auto">
          <a:xfrm rot="231838">
            <a:off x="5810760" y="6225909"/>
            <a:ext cx="1615440" cy="635000"/>
          </a:xfrm>
          <a:prstGeom prst="rect">
            <a:avLst/>
          </a:prstGeom>
          <a:noFill/>
          <a:ln w="9525">
            <a:noFill/>
            <a:miter lim="800000"/>
            <a:headEnd/>
            <a:tailEnd/>
          </a:ln>
        </p:spPr>
      </p:pic>
      <p:pic>
        <p:nvPicPr>
          <p:cNvPr id="17413" name="Picture 14" descr="P - 27"/>
          <p:cNvPicPr>
            <a:picLocks noChangeArrowheads="1"/>
          </p:cNvPicPr>
          <p:nvPr/>
        </p:nvPicPr>
        <p:blipFill>
          <a:blip r:embed="rId6" cstate="print"/>
          <a:srcRect t="24400" b="27550"/>
          <a:stretch>
            <a:fillRect/>
          </a:stretch>
        </p:blipFill>
        <p:spPr bwMode="auto">
          <a:xfrm>
            <a:off x="304800" y="2133600"/>
            <a:ext cx="4688840" cy="3255434"/>
          </a:xfrm>
          <a:prstGeom prst="rect">
            <a:avLst/>
          </a:prstGeom>
          <a:noFill/>
          <a:ln w="9525">
            <a:noFill/>
            <a:miter lim="800000"/>
            <a:headEnd/>
            <a:tailEnd/>
          </a:ln>
        </p:spPr>
      </p:pic>
      <p:sp>
        <p:nvSpPr>
          <p:cNvPr id="17414" name="Rectangle 22"/>
          <p:cNvSpPr>
            <a:spLocks noChangeArrowheads="1"/>
          </p:cNvSpPr>
          <p:nvPr/>
        </p:nvSpPr>
        <p:spPr bwMode="auto">
          <a:xfrm>
            <a:off x="228600" y="1752600"/>
            <a:ext cx="14249400" cy="6580716"/>
          </a:xfrm>
          <a:prstGeom prst="rect">
            <a:avLst/>
          </a:prstGeom>
          <a:noFill/>
          <a:ln w="38100" cmpd="dbl">
            <a:solidFill>
              <a:srgbClr val="0000FF"/>
            </a:solidFill>
            <a:miter lim="800000"/>
            <a:headEnd/>
            <a:tailEnd/>
          </a:ln>
        </p:spPr>
        <p:txBody>
          <a:bodyPr wrap="none" lIns="135852" tIns="67926" rIns="135852" bIns="67926" anchor="ctr"/>
          <a:lstStyle/>
          <a:p>
            <a:endParaRPr lang="en-IN" dirty="0">
              <a:latin typeface="Calibri" pitchFamily="34" charset="0"/>
            </a:endParaRPr>
          </a:p>
        </p:txBody>
      </p:sp>
      <p:pic>
        <p:nvPicPr>
          <p:cNvPr id="17415" name="Picture 8" descr="DSC02709"/>
          <p:cNvPicPr>
            <a:picLocks noChangeAspect="1" noChangeArrowheads="1"/>
          </p:cNvPicPr>
          <p:nvPr/>
        </p:nvPicPr>
        <p:blipFill>
          <a:blip r:embed="rId7" cstate="print"/>
          <a:srcRect t="10583" r="18677" b="15604"/>
          <a:stretch>
            <a:fillRect/>
          </a:stretch>
        </p:blipFill>
        <p:spPr bwMode="auto">
          <a:xfrm>
            <a:off x="5638800" y="7010400"/>
            <a:ext cx="1873827" cy="1185801"/>
          </a:xfrm>
          <a:prstGeom prst="rect">
            <a:avLst/>
          </a:prstGeom>
          <a:noFill/>
          <a:ln w="9525">
            <a:noFill/>
            <a:miter lim="800000"/>
            <a:headEnd/>
            <a:tailEnd/>
          </a:ln>
        </p:spPr>
      </p:pic>
      <p:pic>
        <p:nvPicPr>
          <p:cNvPr id="17416" name="Picture 9" descr="IMG_0315"/>
          <p:cNvPicPr>
            <a:picLocks noChangeAspect="1" noChangeArrowheads="1"/>
          </p:cNvPicPr>
          <p:nvPr/>
        </p:nvPicPr>
        <p:blipFill>
          <a:blip r:embed="rId8" cstate="print"/>
          <a:srcRect l="56003"/>
          <a:stretch>
            <a:fillRect/>
          </a:stretch>
        </p:blipFill>
        <p:spPr bwMode="auto">
          <a:xfrm>
            <a:off x="12649200" y="6248400"/>
            <a:ext cx="1379221" cy="1960033"/>
          </a:xfrm>
          <a:prstGeom prst="rect">
            <a:avLst/>
          </a:prstGeom>
          <a:noFill/>
          <a:ln w="9525">
            <a:noFill/>
            <a:miter lim="800000"/>
            <a:headEnd/>
            <a:tailEnd/>
          </a:ln>
        </p:spPr>
      </p:pic>
      <p:pic>
        <p:nvPicPr>
          <p:cNvPr id="17417" name="Picture 10"/>
          <p:cNvPicPr>
            <a:picLocks noChangeArrowheads="1"/>
          </p:cNvPicPr>
          <p:nvPr/>
        </p:nvPicPr>
        <p:blipFill>
          <a:blip r:embed="rId9" cstate="print"/>
          <a:srcRect/>
          <a:stretch>
            <a:fillRect/>
          </a:stretch>
        </p:blipFill>
        <p:spPr bwMode="auto">
          <a:xfrm>
            <a:off x="9906000" y="2133600"/>
            <a:ext cx="4267200" cy="3322320"/>
          </a:xfrm>
          <a:prstGeom prst="rect">
            <a:avLst/>
          </a:prstGeom>
          <a:noFill/>
          <a:ln w="9525">
            <a:noFill/>
            <a:miter lim="800000"/>
            <a:headEnd/>
            <a:tailEnd/>
          </a:ln>
        </p:spPr>
      </p:pic>
      <p:pic>
        <p:nvPicPr>
          <p:cNvPr id="17418" name="Picture 11" descr="dsfsd"/>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rot="-372095">
            <a:off x="3374117" y="7699963"/>
            <a:ext cx="1506221" cy="476251"/>
          </a:xfrm>
          <a:prstGeom prst="rect">
            <a:avLst/>
          </a:prstGeom>
          <a:noFill/>
          <a:ln w="9525">
            <a:noFill/>
            <a:miter lim="800000"/>
            <a:headEnd/>
            <a:tailEnd/>
          </a:ln>
        </p:spPr>
      </p:pic>
      <p:pic>
        <p:nvPicPr>
          <p:cNvPr id="17419" name="Picture 12" descr="untitled"/>
          <p:cNvPicPr>
            <a:picLocks noChangeAspect="1" noChangeArrowheads="1"/>
          </p:cNvPicPr>
          <p:nvPr/>
        </p:nvPicPr>
        <p:blipFill>
          <a:blip r:embed="rId11" cstate="print">
            <a:clrChange>
              <a:clrFrom>
                <a:srgbClr val="FFFFFF"/>
              </a:clrFrom>
              <a:clrTo>
                <a:srgbClr val="FFFFFF">
                  <a:alpha val="0"/>
                </a:srgbClr>
              </a:clrTo>
            </a:clrChange>
          </a:blip>
          <a:srcRect t="-8763"/>
          <a:stretch>
            <a:fillRect/>
          </a:stretch>
        </p:blipFill>
        <p:spPr bwMode="auto">
          <a:xfrm>
            <a:off x="3276600" y="6019800"/>
            <a:ext cx="1958341" cy="1308100"/>
          </a:xfrm>
          <a:prstGeom prst="rect">
            <a:avLst/>
          </a:prstGeom>
          <a:noFill/>
          <a:ln w="9525">
            <a:noFill/>
            <a:miter lim="800000"/>
            <a:headEnd/>
            <a:tailEnd/>
          </a:ln>
        </p:spPr>
      </p:pic>
      <p:pic>
        <p:nvPicPr>
          <p:cNvPr id="17420" name="Picture 13" descr="core drilling"/>
          <p:cNvPicPr>
            <a:picLocks noChangeAspect="1" noChangeArrowheads="1"/>
          </p:cNvPicPr>
          <p:nvPr/>
        </p:nvPicPr>
        <p:blipFill>
          <a:blip r:embed="rId12" cstate="print">
            <a:clrChange>
              <a:clrFrom>
                <a:srgbClr val="EFEFEF"/>
              </a:clrFrom>
              <a:clrTo>
                <a:srgbClr val="EFEFEF">
                  <a:alpha val="0"/>
                </a:srgbClr>
              </a:clrTo>
            </a:clrChange>
          </a:blip>
          <a:srcRect/>
          <a:stretch>
            <a:fillRect/>
          </a:stretch>
        </p:blipFill>
        <p:spPr bwMode="auto">
          <a:xfrm>
            <a:off x="10668000" y="6324600"/>
            <a:ext cx="1478280" cy="1917700"/>
          </a:xfrm>
          <a:prstGeom prst="rect">
            <a:avLst/>
          </a:prstGeom>
          <a:noFill/>
          <a:ln w="9525">
            <a:noFill/>
            <a:miter lim="800000"/>
            <a:headEnd/>
            <a:tailEnd/>
          </a:ln>
        </p:spPr>
      </p:pic>
      <p:pic>
        <p:nvPicPr>
          <p:cNvPr id="17421" name="Picture 14" descr="CPN_MC-3-HR_06s"/>
          <p:cNvPicPr>
            <a:picLocks noChangeAspect="1" noChangeArrowheads="1"/>
          </p:cNvPicPr>
          <p:nvPr/>
        </p:nvPicPr>
        <p:blipFill>
          <a:blip r:embed="rId13" cstate="print"/>
          <a:srcRect/>
          <a:stretch>
            <a:fillRect/>
          </a:stretch>
        </p:blipFill>
        <p:spPr bwMode="auto">
          <a:xfrm>
            <a:off x="457200" y="5867400"/>
            <a:ext cx="2057400" cy="2284232"/>
          </a:xfrm>
          <a:prstGeom prst="rect">
            <a:avLst/>
          </a:prstGeom>
          <a:noFill/>
          <a:ln w="9525">
            <a:noFill/>
            <a:miter lim="800000"/>
            <a:headEnd/>
            <a:tailEnd/>
          </a:ln>
        </p:spPr>
      </p:pic>
      <p:sp>
        <p:nvSpPr>
          <p:cNvPr id="20" name="Rectangle 19">
            <a:extLst>
              <a:ext uri="{FF2B5EF4-FFF2-40B4-BE49-F238E27FC236}">
                <a16:creationId xmlns:a16="http://schemas.microsoft.com/office/drawing/2014/main" id="{DBC50B8F-7DE2-43A4-A449-32694CBFC105}"/>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lgn="ctr"/>
            <a:r>
              <a:rPr lang="en-US" sz="2800" b="1" dirty="0">
                <a:solidFill>
                  <a:schemeClr val="bg1"/>
                </a:solidFill>
                <a:latin typeface="Calibri" pitchFamily="34" charset="0"/>
              </a:rPr>
              <a:t>In-house Lab Facilities  &amp; Training Sessions / Technical Orientation </a:t>
            </a:r>
          </a:p>
          <a:p>
            <a:pPr algn="ctr"/>
            <a:r>
              <a:rPr lang="en-US" sz="2800" b="1" dirty="0">
                <a:solidFill>
                  <a:schemeClr val="bg1"/>
                </a:solidFill>
                <a:latin typeface="Calibri" pitchFamily="34" charset="0"/>
              </a:rPr>
              <a:t>for performing Quality Control and Quality Assurance Services</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21" name="Rectangle 20">
            <a:extLst>
              <a:ext uri="{FF2B5EF4-FFF2-40B4-BE49-F238E27FC236}">
                <a16:creationId xmlns:a16="http://schemas.microsoft.com/office/drawing/2014/main" id="{1C308DBE-AB2A-4F6C-9029-B3EE52E36EA9}"/>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2" name="TextBox 21">
            <a:extLst>
              <a:ext uri="{FF2B5EF4-FFF2-40B4-BE49-F238E27FC236}">
                <a16:creationId xmlns:a16="http://schemas.microsoft.com/office/drawing/2014/main" id="{D81992F4-7F36-4F95-8373-73DEE0B6FDF6}"/>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7" name="Slide Number Placeholder 2">
            <a:extLst>
              <a:ext uri="{FF2B5EF4-FFF2-40B4-BE49-F238E27FC236}">
                <a16:creationId xmlns:a16="http://schemas.microsoft.com/office/drawing/2014/main" id="{D6B0563B-5057-4185-9639-53F134CD0E34}"/>
              </a:ext>
            </a:extLst>
          </p:cNvPr>
          <p:cNvSpPr txBox="1">
            <a:spLocks/>
          </p:cNvSpPr>
          <p:nvPr/>
        </p:nvSpPr>
        <p:spPr>
          <a:xfrm>
            <a:off x="13335000" y="8458200"/>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6" descr="employment-news-MSRDC-logo.JPG"/>
          <p:cNvPicPr>
            <a:picLocks noChangeAspect="1"/>
          </p:cNvPicPr>
          <p:nvPr/>
        </p:nvPicPr>
        <p:blipFill>
          <a:blip r:embed="rId2" cstate="email"/>
          <a:srcRect/>
          <a:stretch>
            <a:fillRect/>
          </a:stretch>
        </p:blipFill>
        <p:spPr bwMode="auto">
          <a:xfrm>
            <a:off x="1084262" y="1879599"/>
            <a:ext cx="541338" cy="631825"/>
          </a:xfrm>
          <a:prstGeom prst="rect">
            <a:avLst/>
          </a:prstGeom>
          <a:noFill/>
          <a:ln w="9525">
            <a:noFill/>
            <a:miter lim="800000"/>
            <a:headEnd/>
            <a:tailEnd/>
          </a:ln>
        </p:spPr>
      </p:pic>
      <p:pic>
        <p:nvPicPr>
          <p:cNvPr id="60419" name="Picture 7" descr="logo-1.jpg"/>
          <p:cNvPicPr>
            <a:picLocks noChangeAspect="1"/>
          </p:cNvPicPr>
          <p:nvPr/>
        </p:nvPicPr>
        <p:blipFill>
          <a:blip r:embed="rId3" cstate="email"/>
          <a:srcRect/>
          <a:stretch>
            <a:fillRect/>
          </a:stretch>
        </p:blipFill>
        <p:spPr bwMode="auto">
          <a:xfrm>
            <a:off x="2252665" y="1600200"/>
            <a:ext cx="1584325" cy="1020763"/>
          </a:xfrm>
          <a:prstGeom prst="rect">
            <a:avLst/>
          </a:prstGeom>
          <a:noFill/>
          <a:ln w="9525">
            <a:noFill/>
            <a:miter lim="800000"/>
            <a:headEnd/>
            <a:tailEnd/>
          </a:ln>
        </p:spPr>
      </p:pic>
      <p:pic>
        <p:nvPicPr>
          <p:cNvPr id="60420" name="Picture 11" descr="Hindustan-Unilever-Logo.jpg"/>
          <p:cNvPicPr>
            <a:picLocks noChangeAspect="1"/>
          </p:cNvPicPr>
          <p:nvPr/>
        </p:nvPicPr>
        <p:blipFill>
          <a:blip r:embed="rId4" cstate="email"/>
          <a:srcRect/>
          <a:stretch>
            <a:fillRect/>
          </a:stretch>
        </p:blipFill>
        <p:spPr bwMode="auto">
          <a:xfrm>
            <a:off x="4046539" y="1931986"/>
            <a:ext cx="1576387" cy="523875"/>
          </a:xfrm>
          <a:prstGeom prst="rect">
            <a:avLst/>
          </a:prstGeom>
          <a:noFill/>
          <a:ln w="9525">
            <a:noFill/>
            <a:miter lim="800000"/>
            <a:headEnd/>
            <a:tailEnd/>
          </a:ln>
        </p:spPr>
      </p:pic>
      <p:pic>
        <p:nvPicPr>
          <p:cNvPr id="60421" name="Picture 12" descr="marriott-logo.jpg"/>
          <p:cNvPicPr>
            <a:picLocks noChangeAspect="1"/>
          </p:cNvPicPr>
          <p:nvPr/>
        </p:nvPicPr>
        <p:blipFill>
          <a:blip r:embed="rId5" cstate="email"/>
          <a:srcRect/>
          <a:stretch>
            <a:fillRect/>
          </a:stretch>
        </p:blipFill>
        <p:spPr bwMode="auto">
          <a:xfrm>
            <a:off x="6467476" y="1876424"/>
            <a:ext cx="1008062" cy="509587"/>
          </a:xfrm>
          <a:prstGeom prst="rect">
            <a:avLst/>
          </a:prstGeom>
          <a:noFill/>
          <a:ln w="9525">
            <a:noFill/>
            <a:miter lim="800000"/>
            <a:headEnd/>
            <a:tailEnd/>
          </a:ln>
        </p:spPr>
      </p:pic>
      <p:pic>
        <p:nvPicPr>
          <p:cNvPr id="60422" name="Picture 13" descr="nse-logo.jpg"/>
          <p:cNvPicPr>
            <a:picLocks noChangeAspect="1"/>
          </p:cNvPicPr>
          <p:nvPr/>
        </p:nvPicPr>
        <p:blipFill>
          <a:blip r:embed="rId6" cstate="email"/>
          <a:srcRect/>
          <a:stretch>
            <a:fillRect/>
          </a:stretch>
        </p:blipFill>
        <p:spPr bwMode="auto">
          <a:xfrm>
            <a:off x="787401" y="3063874"/>
            <a:ext cx="1052514" cy="495300"/>
          </a:xfrm>
          <a:prstGeom prst="rect">
            <a:avLst/>
          </a:prstGeom>
          <a:noFill/>
          <a:ln w="9525">
            <a:noFill/>
            <a:miter lim="800000"/>
            <a:headEnd/>
            <a:tailEnd/>
          </a:ln>
        </p:spPr>
      </p:pic>
      <p:pic>
        <p:nvPicPr>
          <p:cNvPr id="60423" name="Picture 14" descr="boi-logo.jpg"/>
          <p:cNvPicPr>
            <a:picLocks noChangeAspect="1"/>
          </p:cNvPicPr>
          <p:nvPr/>
        </p:nvPicPr>
        <p:blipFill>
          <a:blip r:embed="rId7" cstate="email"/>
          <a:srcRect/>
          <a:stretch>
            <a:fillRect/>
          </a:stretch>
        </p:blipFill>
        <p:spPr bwMode="auto">
          <a:xfrm>
            <a:off x="847725" y="4151310"/>
            <a:ext cx="1060450" cy="617539"/>
          </a:xfrm>
          <a:prstGeom prst="rect">
            <a:avLst/>
          </a:prstGeom>
          <a:noFill/>
          <a:ln w="9525">
            <a:noFill/>
            <a:miter lim="800000"/>
            <a:headEnd/>
            <a:tailEnd/>
          </a:ln>
        </p:spPr>
      </p:pic>
      <p:pic>
        <p:nvPicPr>
          <p:cNvPr id="60424" name="Picture 15" descr="Imax_Logo.gif"/>
          <p:cNvPicPr>
            <a:picLocks noChangeAspect="1"/>
          </p:cNvPicPr>
          <p:nvPr/>
        </p:nvPicPr>
        <p:blipFill>
          <a:blip r:embed="rId8" cstate="print"/>
          <a:srcRect/>
          <a:stretch>
            <a:fillRect/>
          </a:stretch>
        </p:blipFill>
        <p:spPr bwMode="auto">
          <a:xfrm>
            <a:off x="2443164" y="3081336"/>
            <a:ext cx="1147762" cy="233363"/>
          </a:xfrm>
          <a:prstGeom prst="rect">
            <a:avLst/>
          </a:prstGeom>
          <a:noFill/>
          <a:ln w="9525">
            <a:noFill/>
            <a:miter lim="800000"/>
            <a:headEnd/>
            <a:tailEnd/>
          </a:ln>
        </p:spPr>
      </p:pic>
      <p:pic>
        <p:nvPicPr>
          <p:cNvPr id="60425" name="Picture 16" descr="Premier_Ltd._Logo.jpg"/>
          <p:cNvPicPr>
            <a:picLocks noChangeAspect="1"/>
          </p:cNvPicPr>
          <p:nvPr/>
        </p:nvPicPr>
        <p:blipFill>
          <a:blip r:embed="rId9" cstate="email"/>
          <a:srcRect/>
          <a:stretch>
            <a:fillRect/>
          </a:stretch>
        </p:blipFill>
        <p:spPr bwMode="auto">
          <a:xfrm>
            <a:off x="2563813" y="3957636"/>
            <a:ext cx="1016000" cy="763588"/>
          </a:xfrm>
          <a:prstGeom prst="rect">
            <a:avLst/>
          </a:prstGeom>
          <a:noFill/>
          <a:ln w="9525">
            <a:noFill/>
            <a:miter lim="800000"/>
            <a:headEnd/>
            <a:tailEnd/>
          </a:ln>
        </p:spPr>
      </p:pic>
      <p:pic>
        <p:nvPicPr>
          <p:cNvPr id="60426" name="Picture 17" descr="Alok-Logo.jpg"/>
          <p:cNvPicPr>
            <a:picLocks noChangeAspect="1"/>
          </p:cNvPicPr>
          <p:nvPr/>
        </p:nvPicPr>
        <p:blipFill>
          <a:blip r:embed="rId10" cstate="email"/>
          <a:srcRect/>
          <a:stretch>
            <a:fillRect/>
          </a:stretch>
        </p:blipFill>
        <p:spPr bwMode="auto">
          <a:xfrm>
            <a:off x="2443164" y="5195886"/>
            <a:ext cx="1139826" cy="793751"/>
          </a:xfrm>
          <a:prstGeom prst="rect">
            <a:avLst/>
          </a:prstGeom>
          <a:noFill/>
          <a:ln w="9525">
            <a:noFill/>
            <a:miter lim="800000"/>
            <a:headEnd/>
            <a:tailEnd/>
          </a:ln>
        </p:spPr>
      </p:pic>
      <p:pic>
        <p:nvPicPr>
          <p:cNvPr id="60427" name="Picture 18" descr="Assam-Govt.jpg"/>
          <p:cNvPicPr>
            <a:picLocks noChangeAspect="1"/>
          </p:cNvPicPr>
          <p:nvPr/>
        </p:nvPicPr>
        <p:blipFill>
          <a:blip r:embed="rId11" cstate="email"/>
          <a:srcRect/>
          <a:stretch>
            <a:fillRect/>
          </a:stretch>
        </p:blipFill>
        <p:spPr bwMode="auto">
          <a:xfrm>
            <a:off x="4418014" y="3729036"/>
            <a:ext cx="1039813" cy="1019175"/>
          </a:xfrm>
          <a:prstGeom prst="rect">
            <a:avLst/>
          </a:prstGeom>
          <a:noFill/>
          <a:ln w="9525">
            <a:noFill/>
            <a:miter lim="800000"/>
            <a:headEnd/>
            <a:tailEnd/>
          </a:ln>
        </p:spPr>
      </p:pic>
      <p:pic>
        <p:nvPicPr>
          <p:cNvPr id="60428" name="Picture 19" descr="Bajaj-Auto-Logo.jpg"/>
          <p:cNvPicPr>
            <a:picLocks noChangeAspect="1"/>
          </p:cNvPicPr>
          <p:nvPr/>
        </p:nvPicPr>
        <p:blipFill>
          <a:blip r:embed="rId12" cstate="email"/>
          <a:srcRect/>
          <a:stretch>
            <a:fillRect/>
          </a:stretch>
        </p:blipFill>
        <p:spPr bwMode="auto">
          <a:xfrm>
            <a:off x="4181476" y="2895598"/>
            <a:ext cx="1308101" cy="654051"/>
          </a:xfrm>
          <a:prstGeom prst="rect">
            <a:avLst/>
          </a:prstGeom>
          <a:noFill/>
          <a:ln w="9525">
            <a:noFill/>
            <a:miter lim="800000"/>
            <a:headEnd/>
            <a:tailEnd/>
          </a:ln>
        </p:spPr>
      </p:pic>
      <p:pic>
        <p:nvPicPr>
          <p:cNvPr id="60429" name="Picture 20" descr="ansal_plaza_gurgaon_logo.jpg"/>
          <p:cNvPicPr>
            <a:picLocks noChangeAspect="1"/>
          </p:cNvPicPr>
          <p:nvPr/>
        </p:nvPicPr>
        <p:blipFill>
          <a:blip r:embed="rId13" cstate="email"/>
          <a:srcRect/>
          <a:stretch>
            <a:fillRect/>
          </a:stretch>
        </p:blipFill>
        <p:spPr bwMode="auto">
          <a:xfrm>
            <a:off x="8643938" y="3922711"/>
            <a:ext cx="1154112" cy="328613"/>
          </a:xfrm>
          <a:prstGeom prst="rect">
            <a:avLst/>
          </a:prstGeom>
          <a:noFill/>
          <a:ln w="9525">
            <a:noFill/>
            <a:miter lim="800000"/>
            <a:headEnd/>
            <a:tailEnd/>
          </a:ln>
        </p:spPr>
      </p:pic>
      <p:pic>
        <p:nvPicPr>
          <p:cNvPr id="60430" name="Picture 21" descr="logo.jpg"/>
          <p:cNvPicPr>
            <a:picLocks noChangeAspect="1"/>
          </p:cNvPicPr>
          <p:nvPr/>
        </p:nvPicPr>
        <p:blipFill>
          <a:blip r:embed="rId14" cstate="email"/>
          <a:srcRect/>
          <a:stretch>
            <a:fillRect/>
          </a:stretch>
        </p:blipFill>
        <p:spPr bwMode="auto">
          <a:xfrm>
            <a:off x="8440738" y="3087685"/>
            <a:ext cx="1454150" cy="277813"/>
          </a:xfrm>
          <a:prstGeom prst="rect">
            <a:avLst/>
          </a:prstGeom>
          <a:noFill/>
          <a:ln w="9525">
            <a:noFill/>
            <a:miter lim="800000"/>
            <a:headEnd/>
            <a:tailEnd/>
          </a:ln>
        </p:spPr>
      </p:pic>
      <p:pic>
        <p:nvPicPr>
          <p:cNvPr id="60431" name="Picture 23" descr="whirlpool-logo.jpg"/>
          <p:cNvPicPr>
            <a:picLocks noChangeAspect="1"/>
          </p:cNvPicPr>
          <p:nvPr/>
        </p:nvPicPr>
        <p:blipFill>
          <a:blip r:embed="rId15" cstate="email"/>
          <a:srcRect/>
          <a:stretch>
            <a:fillRect/>
          </a:stretch>
        </p:blipFill>
        <p:spPr bwMode="auto">
          <a:xfrm>
            <a:off x="6337301" y="4200524"/>
            <a:ext cx="1281114" cy="660400"/>
          </a:xfrm>
          <a:prstGeom prst="rect">
            <a:avLst/>
          </a:prstGeom>
          <a:noFill/>
          <a:ln w="9525">
            <a:noFill/>
            <a:miter lim="800000"/>
            <a:headEnd/>
            <a:tailEnd/>
          </a:ln>
        </p:spPr>
      </p:pic>
      <p:pic>
        <p:nvPicPr>
          <p:cNvPr id="60432" name="Picture 24" descr="Unknown.jpeg"/>
          <p:cNvPicPr>
            <a:picLocks noChangeAspect="1"/>
          </p:cNvPicPr>
          <p:nvPr/>
        </p:nvPicPr>
        <p:blipFill>
          <a:blip r:embed="rId16" cstate="email"/>
          <a:srcRect/>
          <a:stretch>
            <a:fillRect/>
          </a:stretch>
        </p:blipFill>
        <p:spPr bwMode="auto">
          <a:xfrm>
            <a:off x="990603" y="5322885"/>
            <a:ext cx="790574" cy="725488"/>
          </a:xfrm>
          <a:prstGeom prst="rect">
            <a:avLst/>
          </a:prstGeom>
          <a:noFill/>
          <a:ln w="9525">
            <a:noFill/>
            <a:miter lim="800000"/>
            <a:headEnd/>
            <a:tailEnd/>
          </a:ln>
        </p:spPr>
      </p:pic>
      <p:pic>
        <p:nvPicPr>
          <p:cNvPr id="60433" name="Picture 25" descr="11144_HampsonAerospaceLogo.jpg"/>
          <p:cNvPicPr>
            <a:picLocks noChangeAspect="1"/>
          </p:cNvPicPr>
          <p:nvPr/>
        </p:nvPicPr>
        <p:blipFill>
          <a:blip r:embed="rId17" cstate="print"/>
          <a:srcRect/>
          <a:stretch>
            <a:fillRect/>
          </a:stretch>
        </p:blipFill>
        <p:spPr bwMode="auto">
          <a:xfrm>
            <a:off x="8204201" y="6672260"/>
            <a:ext cx="2413000" cy="552451"/>
          </a:xfrm>
          <a:prstGeom prst="rect">
            <a:avLst/>
          </a:prstGeom>
          <a:noFill/>
          <a:ln w="9525">
            <a:noFill/>
            <a:miter lim="800000"/>
            <a:headEnd/>
            <a:tailEnd/>
          </a:ln>
        </p:spPr>
      </p:pic>
      <p:pic>
        <p:nvPicPr>
          <p:cNvPr id="60434" name="Picture 26" descr="bd_logo.jpg"/>
          <p:cNvPicPr>
            <a:picLocks noChangeAspect="1"/>
          </p:cNvPicPr>
          <p:nvPr/>
        </p:nvPicPr>
        <p:blipFill>
          <a:blip r:embed="rId18" cstate="email"/>
          <a:srcRect/>
          <a:stretch>
            <a:fillRect/>
          </a:stretch>
        </p:blipFill>
        <p:spPr bwMode="auto">
          <a:xfrm>
            <a:off x="8440739" y="4978398"/>
            <a:ext cx="1665286" cy="152400"/>
          </a:xfrm>
          <a:prstGeom prst="rect">
            <a:avLst/>
          </a:prstGeom>
          <a:noFill/>
          <a:ln w="9525">
            <a:noFill/>
            <a:miter lim="800000"/>
            <a:headEnd/>
            <a:tailEnd/>
          </a:ln>
        </p:spPr>
      </p:pic>
      <p:pic>
        <p:nvPicPr>
          <p:cNvPr id="60435" name="Picture 27" descr="adb_logo.jpg"/>
          <p:cNvPicPr>
            <a:picLocks noChangeAspect="1"/>
          </p:cNvPicPr>
          <p:nvPr/>
        </p:nvPicPr>
        <p:blipFill>
          <a:blip r:embed="rId19" cstate="email"/>
          <a:srcRect/>
          <a:stretch>
            <a:fillRect/>
          </a:stretch>
        </p:blipFill>
        <p:spPr bwMode="auto">
          <a:xfrm>
            <a:off x="6375403" y="2746375"/>
            <a:ext cx="1247774" cy="1044575"/>
          </a:xfrm>
          <a:prstGeom prst="rect">
            <a:avLst/>
          </a:prstGeom>
          <a:noFill/>
          <a:ln w="9525">
            <a:noFill/>
            <a:miter lim="800000"/>
            <a:headEnd/>
            <a:tailEnd/>
          </a:ln>
        </p:spPr>
      </p:pic>
      <p:pic>
        <p:nvPicPr>
          <p:cNvPr id="60436" name="Picture 28" descr="moserbaer.jpg"/>
          <p:cNvPicPr>
            <a:picLocks noChangeAspect="1"/>
          </p:cNvPicPr>
          <p:nvPr/>
        </p:nvPicPr>
        <p:blipFill>
          <a:blip r:embed="rId20" cstate="email"/>
          <a:srcRect/>
          <a:stretch>
            <a:fillRect/>
          </a:stretch>
        </p:blipFill>
        <p:spPr bwMode="auto">
          <a:xfrm>
            <a:off x="8475664" y="5199060"/>
            <a:ext cx="1660525" cy="1246188"/>
          </a:xfrm>
          <a:prstGeom prst="rect">
            <a:avLst/>
          </a:prstGeom>
          <a:noFill/>
          <a:ln w="9525">
            <a:noFill/>
            <a:miter lim="800000"/>
            <a:headEnd/>
            <a:tailEnd/>
          </a:ln>
        </p:spPr>
      </p:pic>
      <p:pic>
        <p:nvPicPr>
          <p:cNvPr id="60437" name="Picture 29" descr="reliance logo.jpg"/>
          <p:cNvPicPr>
            <a:picLocks noChangeAspect="1"/>
          </p:cNvPicPr>
          <p:nvPr/>
        </p:nvPicPr>
        <p:blipFill>
          <a:blip r:embed="rId21" cstate="email"/>
          <a:srcRect/>
          <a:stretch>
            <a:fillRect/>
          </a:stretch>
        </p:blipFill>
        <p:spPr bwMode="auto">
          <a:xfrm>
            <a:off x="6467476" y="5146673"/>
            <a:ext cx="1020763" cy="1020763"/>
          </a:xfrm>
          <a:prstGeom prst="rect">
            <a:avLst/>
          </a:prstGeom>
          <a:noFill/>
          <a:ln w="9525">
            <a:noFill/>
            <a:miter lim="800000"/>
            <a:headEnd/>
            <a:tailEnd/>
          </a:ln>
        </p:spPr>
      </p:pic>
      <p:pic>
        <p:nvPicPr>
          <p:cNvPr id="60438" name="Picture 30" descr="003_arvind_mafatlal_group.jpg"/>
          <p:cNvPicPr>
            <a:picLocks noChangeAspect="1"/>
          </p:cNvPicPr>
          <p:nvPr/>
        </p:nvPicPr>
        <p:blipFill>
          <a:blip r:embed="rId22" cstate="email"/>
          <a:srcRect/>
          <a:stretch>
            <a:fillRect/>
          </a:stretch>
        </p:blipFill>
        <p:spPr bwMode="auto">
          <a:xfrm>
            <a:off x="4305301" y="5289548"/>
            <a:ext cx="1393826" cy="730251"/>
          </a:xfrm>
          <a:prstGeom prst="rect">
            <a:avLst/>
          </a:prstGeom>
          <a:noFill/>
          <a:ln w="9525">
            <a:noFill/>
            <a:miter lim="800000"/>
            <a:headEnd/>
            <a:tailEnd/>
          </a:ln>
        </p:spPr>
      </p:pic>
      <p:pic>
        <p:nvPicPr>
          <p:cNvPr id="60439" name="Picture 31" descr="SiemensLogo.jpg"/>
          <p:cNvPicPr>
            <a:picLocks noChangeAspect="1"/>
          </p:cNvPicPr>
          <p:nvPr/>
        </p:nvPicPr>
        <p:blipFill>
          <a:blip r:embed="rId23" cstate="email"/>
          <a:srcRect/>
          <a:stretch>
            <a:fillRect/>
          </a:stretch>
        </p:blipFill>
        <p:spPr bwMode="auto">
          <a:xfrm>
            <a:off x="8432801" y="2082799"/>
            <a:ext cx="1460501" cy="339725"/>
          </a:xfrm>
          <a:prstGeom prst="rect">
            <a:avLst/>
          </a:prstGeom>
          <a:noFill/>
          <a:ln w="9525">
            <a:noFill/>
            <a:miter lim="800000"/>
            <a:headEnd/>
            <a:tailEnd/>
          </a:ln>
        </p:spPr>
      </p:pic>
      <p:pic>
        <p:nvPicPr>
          <p:cNvPr id="60440" name="Picture 32" descr="ICICI-Bank-Logo.jpg"/>
          <p:cNvPicPr>
            <a:picLocks noChangeAspect="1"/>
          </p:cNvPicPr>
          <p:nvPr/>
        </p:nvPicPr>
        <p:blipFill>
          <a:blip r:embed="rId24" cstate="email"/>
          <a:srcRect/>
          <a:stretch>
            <a:fillRect/>
          </a:stretch>
        </p:blipFill>
        <p:spPr bwMode="auto">
          <a:xfrm>
            <a:off x="4333875" y="7680324"/>
            <a:ext cx="1441450" cy="968375"/>
          </a:xfrm>
          <a:prstGeom prst="rect">
            <a:avLst/>
          </a:prstGeom>
          <a:noFill/>
          <a:ln w="9525">
            <a:noFill/>
            <a:miter lim="800000"/>
            <a:headEnd/>
            <a:tailEnd/>
          </a:ln>
        </p:spPr>
      </p:pic>
      <p:pic>
        <p:nvPicPr>
          <p:cNvPr id="60441" name="Picture 33" descr="iffco.jpg"/>
          <p:cNvPicPr>
            <a:picLocks noChangeAspect="1"/>
          </p:cNvPicPr>
          <p:nvPr/>
        </p:nvPicPr>
        <p:blipFill>
          <a:blip r:embed="rId25" cstate="email"/>
          <a:srcRect/>
          <a:stretch>
            <a:fillRect/>
          </a:stretch>
        </p:blipFill>
        <p:spPr bwMode="auto">
          <a:xfrm>
            <a:off x="909639" y="6677023"/>
            <a:ext cx="996950" cy="361951"/>
          </a:xfrm>
          <a:prstGeom prst="rect">
            <a:avLst/>
          </a:prstGeom>
          <a:noFill/>
          <a:ln w="9525">
            <a:noFill/>
            <a:miter lim="800000"/>
            <a:headEnd/>
            <a:tailEnd/>
          </a:ln>
        </p:spPr>
      </p:pic>
      <p:pic>
        <p:nvPicPr>
          <p:cNvPr id="60442" name="Picture 34" descr="logoBig.jpg"/>
          <p:cNvPicPr>
            <a:picLocks noChangeAspect="1"/>
          </p:cNvPicPr>
          <p:nvPr/>
        </p:nvPicPr>
        <p:blipFill>
          <a:blip r:embed="rId26" cstate="email"/>
          <a:srcRect/>
          <a:stretch>
            <a:fillRect/>
          </a:stretch>
        </p:blipFill>
        <p:spPr bwMode="auto">
          <a:xfrm>
            <a:off x="2374901" y="6677023"/>
            <a:ext cx="1389062" cy="398463"/>
          </a:xfrm>
          <a:prstGeom prst="rect">
            <a:avLst/>
          </a:prstGeom>
          <a:noFill/>
          <a:ln w="9525">
            <a:noFill/>
            <a:miter lim="800000"/>
            <a:headEnd/>
            <a:tailEnd/>
          </a:ln>
        </p:spPr>
      </p:pic>
      <p:pic>
        <p:nvPicPr>
          <p:cNvPr id="60443" name="Picture 35" descr="Welspun_Logo.jpg"/>
          <p:cNvPicPr>
            <a:picLocks noChangeAspect="1"/>
          </p:cNvPicPr>
          <p:nvPr/>
        </p:nvPicPr>
        <p:blipFill>
          <a:blip r:embed="rId27" cstate="email"/>
          <a:srcRect/>
          <a:stretch>
            <a:fillRect/>
          </a:stretch>
        </p:blipFill>
        <p:spPr bwMode="auto">
          <a:xfrm>
            <a:off x="4243389" y="6462710"/>
            <a:ext cx="1531938" cy="1009651"/>
          </a:xfrm>
          <a:prstGeom prst="rect">
            <a:avLst/>
          </a:prstGeom>
          <a:noFill/>
          <a:ln w="9525">
            <a:noFill/>
            <a:miter lim="800000"/>
            <a:headEnd/>
            <a:tailEnd/>
          </a:ln>
        </p:spPr>
      </p:pic>
      <p:pic>
        <p:nvPicPr>
          <p:cNvPr id="60444" name="Picture 36" descr="6a00e54ef005958834012877771d9d970c-320wi.jpg"/>
          <p:cNvPicPr>
            <a:picLocks noChangeAspect="1"/>
          </p:cNvPicPr>
          <p:nvPr/>
        </p:nvPicPr>
        <p:blipFill>
          <a:blip r:embed="rId28" cstate="email"/>
          <a:srcRect/>
          <a:stretch>
            <a:fillRect/>
          </a:stretch>
        </p:blipFill>
        <p:spPr bwMode="auto">
          <a:xfrm>
            <a:off x="6408739" y="6662736"/>
            <a:ext cx="1290637" cy="561975"/>
          </a:xfrm>
          <a:prstGeom prst="rect">
            <a:avLst/>
          </a:prstGeom>
          <a:noFill/>
          <a:ln w="9525">
            <a:noFill/>
            <a:miter lim="800000"/>
            <a:headEnd/>
            <a:tailEnd/>
          </a:ln>
        </p:spPr>
      </p:pic>
      <p:pic>
        <p:nvPicPr>
          <p:cNvPr id="60445" name="Picture 37" descr="l&amp;-T-logo.jpg"/>
          <p:cNvPicPr>
            <a:picLocks noChangeAspect="1"/>
          </p:cNvPicPr>
          <p:nvPr/>
        </p:nvPicPr>
        <p:blipFill>
          <a:blip r:embed="rId29" cstate="email"/>
          <a:srcRect/>
          <a:stretch>
            <a:fillRect/>
          </a:stretch>
        </p:blipFill>
        <p:spPr bwMode="auto">
          <a:xfrm>
            <a:off x="10502899" y="1993899"/>
            <a:ext cx="2298701" cy="539751"/>
          </a:xfrm>
          <a:prstGeom prst="rect">
            <a:avLst/>
          </a:prstGeom>
          <a:noFill/>
          <a:ln w="9525">
            <a:noFill/>
            <a:miter lim="800000"/>
            <a:headEnd/>
            <a:tailEnd/>
          </a:ln>
        </p:spPr>
      </p:pic>
      <p:pic>
        <p:nvPicPr>
          <p:cNvPr id="60446" name="Picture 38" descr="HAL_logo.gif"/>
          <p:cNvPicPr>
            <a:picLocks noChangeAspect="1"/>
          </p:cNvPicPr>
          <p:nvPr/>
        </p:nvPicPr>
        <p:blipFill>
          <a:blip r:embed="rId30" cstate="print"/>
          <a:srcRect/>
          <a:stretch>
            <a:fillRect/>
          </a:stretch>
        </p:blipFill>
        <p:spPr bwMode="auto">
          <a:xfrm>
            <a:off x="11234739" y="2584449"/>
            <a:ext cx="1290637" cy="1290637"/>
          </a:xfrm>
          <a:prstGeom prst="rect">
            <a:avLst/>
          </a:prstGeom>
          <a:noFill/>
          <a:ln w="9525">
            <a:noFill/>
            <a:miter lim="800000"/>
            <a:headEnd/>
            <a:tailEnd/>
          </a:ln>
        </p:spPr>
      </p:pic>
      <p:pic>
        <p:nvPicPr>
          <p:cNvPr id="60447" name="Picture 39" descr="EicherLogo.gif"/>
          <p:cNvPicPr>
            <a:picLocks noChangeAspect="1"/>
          </p:cNvPicPr>
          <p:nvPr/>
        </p:nvPicPr>
        <p:blipFill>
          <a:blip r:embed="rId31" cstate="email"/>
          <a:srcRect/>
          <a:stretch>
            <a:fillRect/>
          </a:stretch>
        </p:blipFill>
        <p:spPr bwMode="auto">
          <a:xfrm>
            <a:off x="11234739" y="4567236"/>
            <a:ext cx="1290637" cy="801688"/>
          </a:xfrm>
          <a:prstGeom prst="rect">
            <a:avLst/>
          </a:prstGeom>
          <a:noFill/>
          <a:ln w="9525">
            <a:noFill/>
            <a:miter lim="800000"/>
            <a:headEnd/>
            <a:tailEnd/>
          </a:ln>
        </p:spPr>
      </p:pic>
      <p:pic>
        <p:nvPicPr>
          <p:cNvPr id="60448" name="Picture 40" descr="varun_beach_inox-logo.gif"/>
          <p:cNvPicPr>
            <a:picLocks noChangeAspect="1"/>
          </p:cNvPicPr>
          <p:nvPr/>
        </p:nvPicPr>
        <p:blipFill>
          <a:blip r:embed="rId32" cstate="print"/>
          <a:srcRect/>
          <a:stretch>
            <a:fillRect/>
          </a:stretch>
        </p:blipFill>
        <p:spPr bwMode="auto">
          <a:xfrm>
            <a:off x="11425239" y="5457824"/>
            <a:ext cx="1054101" cy="815975"/>
          </a:xfrm>
          <a:prstGeom prst="rect">
            <a:avLst/>
          </a:prstGeom>
          <a:noFill/>
          <a:ln w="9525">
            <a:noFill/>
            <a:miter lim="800000"/>
            <a:headEnd/>
            <a:tailEnd/>
          </a:ln>
        </p:spPr>
      </p:pic>
      <p:pic>
        <p:nvPicPr>
          <p:cNvPr id="60449" name="Picture 41" descr="union-bank-of-india.gif"/>
          <p:cNvPicPr>
            <a:picLocks noChangeAspect="1"/>
          </p:cNvPicPr>
          <p:nvPr/>
        </p:nvPicPr>
        <p:blipFill>
          <a:blip r:embed="rId33" cstate="print"/>
          <a:srcRect/>
          <a:stretch>
            <a:fillRect/>
          </a:stretch>
        </p:blipFill>
        <p:spPr bwMode="auto">
          <a:xfrm>
            <a:off x="11133137" y="3738562"/>
            <a:ext cx="1543050" cy="612775"/>
          </a:xfrm>
          <a:prstGeom prst="rect">
            <a:avLst/>
          </a:prstGeom>
          <a:noFill/>
          <a:ln w="9525">
            <a:noFill/>
            <a:miter lim="800000"/>
            <a:headEnd/>
            <a:tailEnd/>
          </a:ln>
        </p:spPr>
      </p:pic>
      <p:pic>
        <p:nvPicPr>
          <p:cNvPr id="60450" name="Picture 42" descr="Hyatt-Logo.jpg"/>
          <p:cNvPicPr>
            <a:picLocks noChangeAspect="1"/>
          </p:cNvPicPr>
          <p:nvPr/>
        </p:nvPicPr>
        <p:blipFill>
          <a:blip r:embed="rId34" cstate="email"/>
          <a:srcRect/>
          <a:stretch>
            <a:fillRect/>
          </a:stretch>
        </p:blipFill>
        <p:spPr bwMode="auto">
          <a:xfrm>
            <a:off x="11234739" y="6499224"/>
            <a:ext cx="1222374" cy="585787"/>
          </a:xfrm>
          <a:prstGeom prst="rect">
            <a:avLst/>
          </a:prstGeom>
          <a:noFill/>
          <a:ln w="9525">
            <a:noFill/>
            <a:miter lim="800000"/>
            <a:headEnd/>
            <a:tailEnd/>
          </a:ln>
        </p:spPr>
      </p:pic>
      <p:pic>
        <p:nvPicPr>
          <p:cNvPr id="60451" name="Picture 43" descr="welcome-logo.jpg"/>
          <p:cNvPicPr>
            <a:picLocks noChangeAspect="1"/>
          </p:cNvPicPr>
          <p:nvPr/>
        </p:nvPicPr>
        <p:blipFill>
          <a:blip r:embed="rId35" cstate="email"/>
          <a:srcRect/>
          <a:stretch>
            <a:fillRect/>
          </a:stretch>
        </p:blipFill>
        <p:spPr bwMode="auto">
          <a:xfrm>
            <a:off x="6053139" y="7535860"/>
            <a:ext cx="1646237" cy="935039"/>
          </a:xfrm>
          <a:prstGeom prst="rect">
            <a:avLst/>
          </a:prstGeom>
          <a:noFill/>
          <a:ln w="9525">
            <a:noFill/>
            <a:miter lim="800000"/>
            <a:headEnd/>
            <a:tailEnd/>
          </a:ln>
        </p:spPr>
      </p:pic>
      <p:pic>
        <p:nvPicPr>
          <p:cNvPr id="60452" name="Picture 44" descr="PepsiCo-logo.jpg"/>
          <p:cNvPicPr>
            <a:picLocks noChangeAspect="1"/>
          </p:cNvPicPr>
          <p:nvPr/>
        </p:nvPicPr>
        <p:blipFill>
          <a:blip r:embed="rId36" cstate="email"/>
          <a:srcRect/>
          <a:stretch>
            <a:fillRect/>
          </a:stretch>
        </p:blipFill>
        <p:spPr bwMode="auto">
          <a:xfrm>
            <a:off x="2333625" y="7632698"/>
            <a:ext cx="1511301" cy="371475"/>
          </a:xfrm>
          <a:prstGeom prst="rect">
            <a:avLst/>
          </a:prstGeom>
          <a:noFill/>
          <a:ln w="9525">
            <a:noFill/>
            <a:miter lim="800000"/>
            <a:headEnd/>
            <a:tailEnd/>
          </a:ln>
        </p:spPr>
      </p:pic>
      <p:pic>
        <p:nvPicPr>
          <p:cNvPr id="60453" name="Picture 45" descr="llgmDPaiihh.jpg"/>
          <p:cNvPicPr>
            <a:picLocks noChangeAspect="1"/>
          </p:cNvPicPr>
          <p:nvPr/>
        </p:nvPicPr>
        <p:blipFill>
          <a:blip r:embed="rId37" cstate="email"/>
          <a:srcRect/>
          <a:stretch>
            <a:fillRect/>
          </a:stretch>
        </p:blipFill>
        <p:spPr bwMode="auto">
          <a:xfrm>
            <a:off x="650876" y="7502525"/>
            <a:ext cx="1225550" cy="795337"/>
          </a:xfrm>
          <a:prstGeom prst="rect">
            <a:avLst/>
          </a:prstGeom>
          <a:noFill/>
          <a:ln w="9525">
            <a:noFill/>
            <a:miter lim="800000"/>
            <a:headEnd/>
            <a:tailEnd/>
          </a:ln>
        </p:spPr>
      </p:pic>
      <p:sp>
        <p:nvSpPr>
          <p:cNvPr id="60456" name="Title 2"/>
          <p:cNvSpPr>
            <a:spLocks noGrp="1"/>
          </p:cNvSpPr>
          <p:nvPr>
            <p:ph type="title"/>
          </p:nvPr>
        </p:nvSpPr>
        <p:spPr>
          <a:xfrm>
            <a:off x="1600200" y="3048000"/>
            <a:ext cx="13167360" cy="1524001"/>
          </a:xfrm>
        </p:spPr>
        <p:txBody>
          <a:bodyPr/>
          <a:lstStyle/>
          <a:p>
            <a:r>
              <a:rPr lang="en-US" sz="5900" dirty="0">
                <a:solidFill>
                  <a:schemeClr val="bg1"/>
                </a:solidFill>
                <a:latin typeface="Franklin Gothic Book" pitchFamily="34" charset="0"/>
                <a:ea typeface="Helvetica Neue UltraLight"/>
              </a:rPr>
              <a:t>Key Clients</a:t>
            </a:r>
          </a:p>
        </p:txBody>
      </p:sp>
      <p:sp>
        <p:nvSpPr>
          <p:cNvPr id="44" name="Rectangle 43">
            <a:extLst>
              <a:ext uri="{FF2B5EF4-FFF2-40B4-BE49-F238E27FC236}">
                <a16:creationId xmlns:a16="http://schemas.microsoft.com/office/drawing/2014/main" id="{90DC0886-4D69-42F7-830B-256FE67474BD}"/>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46" name="TextBox 45">
            <a:extLst>
              <a:ext uri="{FF2B5EF4-FFF2-40B4-BE49-F238E27FC236}">
                <a16:creationId xmlns:a16="http://schemas.microsoft.com/office/drawing/2014/main" id="{8C0EFFF8-16DE-45FF-8903-EC0A23F386DB}"/>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51" name="Rectangle 50">
            <a:extLst>
              <a:ext uri="{FF2B5EF4-FFF2-40B4-BE49-F238E27FC236}">
                <a16:creationId xmlns:a16="http://schemas.microsoft.com/office/drawing/2014/main" id="{47979CF7-1D1B-4253-A0C6-56D4EC0C9A12}"/>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8356" fontAlgn="auto">
              <a:spcBef>
                <a:spcPts val="0"/>
              </a:spcBef>
              <a:spcAft>
                <a:spcPts val="0"/>
              </a:spcAft>
              <a:defRPr/>
            </a:pPr>
            <a:r>
              <a:rPr lang="en-US" sz="2800" b="1" dirty="0">
                <a:solidFill>
                  <a:prstClr val="white"/>
                </a:solidFill>
                <a:latin typeface="Franklin Gothic Book" pitchFamily="34" charset="0"/>
                <a:ea typeface="Helvetica Neue UltraLight"/>
              </a:rPr>
              <a:t>Key Clients</a:t>
            </a:r>
            <a:endParaRPr lang="en-US" sz="2800" b="1" dirty="0">
              <a:solidFill>
                <a:srgbClr val="00B0F0"/>
              </a:solidFill>
            </a:endParaRPr>
          </a:p>
          <a:p>
            <a:pPr>
              <a:lnSpc>
                <a:spcPts val="2488"/>
              </a:lnSpc>
            </a:pPr>
            <a:endParaRPr lang="en-US" sz="1800" i="1" dirty="0">
              <a:solidFill>
                <a:schemeClr val="bg1"/>
              </a:solidFill>
              <a:latin typeface="Helvetica Neue Light"/>
              <a:ea typeface="Helvetica Neue Light"/>
              <a:cs typeface="Helvetica Neue Light"/>
            </a:endParaRPr>
          </a:p>
        </p:txBody>
      </p:sp>
      <p:sp>
        <p:nvSpPr>
          <p:cNvPr id="42" name="Slide Number Placeholder 2">
            <a:extLst>
              <a:ext uri="{FF2B5EF4-FFF2-40B4-BE49-F238E27FC236}">
                <a16:creationId xmlns:a16="http://schemas.microsoft.com/office/drawing/2014/main" id="{08827533-13EF-4776-8C19-DE1559DC69FE}"/>
              </a:ext>
            </a:extLst>
          </p:cNvPr>
          <p:cNvSpPr>
            <a:spLocks noGrp="1"/>
          </p:cNvSpPr>
          <p:nvPr>
            <p:ph type="sldNum" sz="quarter" idx="10"/>
          </p:nvPr>
        </p:nvSpPr>
        <p:spPr>
          <a:xfrm>
            <a:off x="10896600" y="8458200"/>
            <a:ext cx="3413125" cy="485775"/>
          </a:xfrm>
        </p:spPr>
        <p:txBody>
          <a:bodyPr/>
          <a:lstStyle/>
          <a:p>
            <a:pPr>
              <a:defRPr/>
            </a:pPr>
            <a:fld id="{A60EE9FB-A275-470A-BB61-962D504AF681}" type="slidenum">
              <a:rPr lang="en-US" smtClean="0"/>
              <a:pPr>
                <a:defRPr/>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TextBox 6"/>
          <p:cNvSpPr txBox="1">
            <a:spLocks noChangeArrowheads="1"/>
          </p:cNvSpPr>
          <p:nvPr/>
        </p:nvSpPr>
        <p:spPr bwMode="auto">
          <a:xfrm>
            <a:off x="294640" y="1800225"/>
            <a:ext cx="2170112" cy="2231380"/>
          </a:xfrm>
          <a:prstGeom prst="rect">
            <a:avLst/>
          </a:prstGeom>
          <a:noFill/>
          <a:ln w="9525">
            <a:noFill/>
            <a:miter lim="800000"/>
            <a:headEnd/>
            <a:tailEnd/>
          </a:ln>
        </p:spPr>
        <p:txBody>
          <a:bodyPr lIns="0" tIns="0" rIns="0" bIns="0">
            <a:spAutoFit/>
          </a:bodyPr>
          <a:lstStyle/>
          <a:p>
            <a:pPr>
              <a:lnSpc>
                <a:spcPts val="1188"/>
              </a:lnSpc>
            </a:pPr>
            <a:r>
              <a:rPr lang="en-US" sz="1300" b="1" dirty="0">
                <a:solidFill>
                  <a:schemeClr val="tx1">
                    <a:lumMod val="75000"/>
                    <a:lumOff val="25000"/>
                  </a:schemeClr>
                </a:solidFill>
                <a:latin typeface="Franklin Gothic Book" pitchFamily="34" charset="0"/>
                <a:ea typeface="Franklin Gothic Book" pitchFamily="34" charset="0"/>
                <a:cs typeface="Franklin Gothic Book" pitchFamily="34" charset="0"/>
              </a:rPr>
              <a:t>Mumbai (HO)</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Regd. Off : A-201, </a:t>
            </a:r>
            <a:r>
              <a:rPr lang="en-US" sz="1300" dirty="0" err="1">
                <a:solidFill>
                  <a:schemeClr val="tx1">
                    <a:lumMod val="75000"/>
                    <a:lumOff val="25000"/>
                  </a:schemeClr>
                </a:solidFill>
                <a:latin typeface="Franklin Gothic Book" pitchFamily="34" charset="0"/>
                <a:ea typeface="Franklin Gothic Book" pitchFamily="34" charset="0"/>
                <a:cs typeface="Franklin Gothic Book" pitchFamily="34" charset="0"/>
              </a:rPr>
              <a:t>Upsahra</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Lane, Shree </a:t>
            </a:r>
            <a:r>
              <a:rPr lang="en-US" sz="1300" dirty="0" err="1">
                <a:solidFill>
                  <a:schemeClr val="tx1">
                    <a:lumMod val="75000"/>
                    <a:lumOff val="25000"/>
                  </a:schemeClr>
                </a:solidFill>
                <a:latin typeface="Franklin Gothic Book" pitchFamily="34" charset="0"/>
                <a:ea typeface="Franklin Gothic Book" pitchFamily="34" charset="0"/>
                <a:cs typeface="Franklin Gothic Book" pitchFamily="34" charset="0"/>
              </a:rPr>
              <a:t>Arham</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a:t>
            </a:r>
            <a:r>
              <a:rPr lang="en-US" sz="1300" dirty="0" err="1">
                <a:solidFill>
                  <a:schemeClr val="tx1">
                    <a:lumMod val="75000"/>
                    <a:lumOff val="25000"/>
                  </a:schemeClr>
                </a:solidFill>
                <a:latin typeface="Franklin Gothic Book" pitchFamily="34" charset="0"/>
                <a:ea typeface="Franklin Gothic Book" pitchFamily="34" charset="0"/>
                <a:cs typeface="Franklin Gothic Book" pitchFamily="34" charset="0"/>
              </a:rPr>
              <a:t>Bluz</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C.D. </a:t>
            </a:r>
            <a:r>
              <a:rPr lang="en-US" sz="1300" dirty="0" err="1">
                <a:solidFill>
                  <a:schemeClr val="tx1">
                    <a:lumMod val="75000"/>
                    <a:lumOff val="25000"/>
                  </a:schemeClr>
                </a:solidFill>
                <a:latin typeface="Franklin Gothic Book" pitchFamily="34" charset="0"/>
                <a:ea typeface="Franklin Gothic Book" pitchFamily="34" charset="0"/>
                <a:cs typeface="Franklin Gothic Book" pitchFamily="34" charset="0"/>
              </a:rPr>
              <a:t>Barfiwala</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Cross Lane, Andheri (W), Mumbai – 400 058 </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Tel: 022 – 4454 5653</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+91 - 98858 09317</a:t>
            </a:r>
          </a:p>
          <a:p>
            <a:pPr>
              <a:lnSpc>
                <a:spcPts val="213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4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p:txBody>
      </p:sp>
      <p:sp>
        <p:nvSpPr>
          <p:cNvPr id="99333" name="TextBox 7"/>
          <p:cNvSpPr txBox="1">
            <a:spLocks noChangeArrowheads="1"/>
          </p:cNvSpPr>
          <p:nvPr/>
        </p:nvSpPr>
        <p:spPr bwMode="auto">
          <a:xfrm>
            <a:off x="6400800" y="1772588"/>
            <a:ext cx="455253" cy="153888"/>
          </a:xfrm>
          <a:prstGeom prst="rect">
            <a:avLst/>
          </a:prstGeom>
          <a:noFill/>
          <a:ln w="9525">
            <a:noFill/>
            <a:miter lim="800000"/>
            <a:headEnd/>
            <a:tailEnd/>
          </a:ln>
        </p:spPr>
        <p:txBody>
          <a:bodyPr wrap="none" lIns="0" tIns="0" rIns="0" bIns="0">
            <a:spAutoFit/>
          </a:bodyPr>
          <a:lstStyle/>
          <a:p>
            <a:pPr>
              <a:lnSpc>
                <a:spcPts val="1188"/>
              </a:lnSpc>
            </a:pPr>
            <a:r>
              <a:rPr lang="en-US" sz="1300" b="1" dirty="0">
                <a:solidFill>
                  <a:schemeClr val="tx1">
                    <a:lumMod val="75000"/>
                    <a:lumOff val="25000"/>
                  </a:schemeClr>
                </a:solidFill>
                <a:latin typeface="Franklin Gothic Book" pitchFamily="34" charset="0"/>
                <a:ea typeface="Franklin Gothic Book" pitchFamily="34" charset="0"/>
                <a:cs typeface="Franklin Gothic Book" pitchFamily="34" charset="0"/>
              </a:rPr>
              <a:t>Delhi</a:t>
            </a: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a:t>
            </a:r>
          </a:p>
        </p:txBody>
      </p:sp>
      <p:sp>
        <p:nvSpPr>
          <p:cNvPr id="99334" name="TextBox 8"/>
          <p:cNvSpPr txBox="1">
            <a:spLocks noChangeArrowheads="1"/>
          </p:cNvSpPr>
          <p:nvPr/>
        </p:nvSpPr>
        <p:spPr bwMode="auto">
          <a:xfrm>
            <a:off x="6346898" y="2044814"/>
            <a:ext cx="2362200" cy="1077218"/>
          </a:xfrm>
          <a:prstGeom prst="rect">
            <a:avLst/>
          </a:prstGeom>
          <a:noFill/>
          <a:ln w="9525">
            <a:noFill/>
            <a:miter lim="800000"/>
            <a:headEnd/>
            <a:tailEnd/>
          </a:ln>
        </p:spPr>
        <p:txBody>
          <a:bodyPr wrap="square" lIns="0" tIns="0" rIns="0" bIns="0">
            <a:spAutoFit/>
          </a:bodyPr>
          <a:lstStyle/>
          <a:p>
            <a:pPr>
              <a:lnSpc>
                <a:spcPts val="118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House no. 226 , Block No 3, Subhash Nagar, ]</a:t>
            </a:r>
          </a:p>
          <a:p>
            <a:pPr>
              <a:lnSpc>
                <a:spcPts val="11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18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New Delhi 110027</a:t>
            </a:r>
          </a:p>
          <a:p>
            <a:pPr>
              <a:lnSpc>
                <a:spcPts val="11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18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 Mobile : +91 – 91121 48400 / +91- 9000347257,</a:t>
            </a:r>
          </a:p>
        </p:txBody>
      </p:sp>
      <p:sp>
        <p:nvSpPr>
          <p:cNvPr id="99340" name="TextBox 14"/>
          <p:cNvSpPr txBox="1">
            <a:spLocks noChangeArrowheads="1"/>
          </p:cNvSpPr>
          <p:nvPr/>
        </p:nvSpPr>
        <p:spPr bwMode="auto">
          <a:xfrm>
            <a:off x="2947722" y="1800225"/>
            <a:ext cx="2691078" cy="2346796"/>
          </a:xfrm>
          <a:prstGeom prst="rect">
            <a:avLst/>
          </a:prstGeom>
          <a:noFill/>
          <a:ln w="9525">
            <a:noFill/>
            <a:miter lim="800000"/>
            <a:headEnd/>
            <a:tailEnd/>
          </a:ln>
        </p:spPr>
        <p:txBody>
          <a:bodyPr wrap="square" lIns="0" tIns="0" rIns="0" bIns="0">
            <a:spAutoFit/>
          </a:bodyPr>
          <a:lstStyle/>
          <a:p>
            <a:pPr>
              <a:lnSpc>
                <a:spcPts val="1188"/>
              </a:lnSpc>
            </a:pPr>
            <a:r>
              <a:rPr lang="en-US" sz="1300" b="1" dirty="0">
                <a:solidFill>
                  <a:schemeClr val="tx1">
                    <a:lumMod val="75000"/>
                    <a:lumOff val="25000"/>
                  </a:schemeClr>
                </a:solidFill>
                <a:latin typeface="Franklin Gothic Book" pitchFamily="34" charset="0"/>
                <a:ea typeface="Franklin Gothic Book" pitchFamily="34" charset="0"/>
                <a:cs typeface="Franklin Gothic Book" pitchFamily="34" charset="0"/>
              </a:rPr>
              <a:t>Hyderabad</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#8-2-686/K/1&amp;2, C3, 2ndFloor,Kimtee Square, </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Road No.12, Banjara Hills, </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Hyderabad – 500 034</a:t>
            </a:r>
          </a:p>
          <a:p>
            <a:pPr>
              <a:lnSpc>
                <a:spcPts val="2138"/>
              </a:lnSpc>
            </a:pPr>
            <a:r>
              <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rPr>
              <a:t>Telephone : +91-40-2332 0233; Mob : +91 - 9885474414</a:t>
            </a:r>
          </a:p>
          <a:p>
            <a:pPr>
              <a:lnSpc>
                <a:spcPts val="14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4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a:p>
            <a:pPr>
              <a:lnSpc>
                <a:spcPts val="1488"/>
              </a:lnSpc>
            </a:pPr>
            <a:endParaRPr lang="en-US" sz="1300" dirty="0">
              <a:solidFill>
                <a:schemeClr val="tx1">
                  <a:lumMod val="75000"/>
                  <a:lumOff val="25000"/>
                </a:schemeClr>
              </a:solidFill>
              <a:latin typeface="Franklin Gothic Book" pitchFamily="34" charset="0"/>
              <a:ea typeface="Franklin Gothic Book" pitchFamily="34" charset="0"/>
              <a:cs typeface="Franklin Gothic Book" pitchFamily="34" charset="0"/>
            </a:endParaRPr>
          </a:p>
        </p:txBody>
      </p:sp>
      <p:sp>
        <p:nvSpPr>
          <p:cNvPr id="99346" name="TextBox 21"/>
          <p:cNvSpPr txBox="1">
            <a:spLocks noChangeArrowheads="1"/>
          </p:cNvSpPr>
          <p:nvPr/>
        </p:nvSpPr>
        <p:spPr bwMode="auto">
          <a:xfrm>
            <a:off x="10178496" y="7509541"/>
            <a:ext cx="4267200" cy="508922"/>
          </a:xfrm>
          <a:prstGeom prst="rect">
            <a:avLst/>
          </a:prstGeom>
          <a:noFill/>
          <a:ln w="9525">
            <a:noFill/>
            <a:miter lim="800000"/>
            <a:headEnd/>
            <a:tailEnd/>
          </a:ln>
        </p:spPr>
        <p:txBody>
          <a:bodyPr wrap="square" lIns="0" tIns="0" rIns="0" bIns="0">
            <a:spAutoFit/>
          </a:bodyPr>
          <a:lstStyle/>
          <a:p>
            <a:pPr>
              <a:lnSpc>
                <a:spcPts val="2138"/>
              </a:lnSpc>
            </a:pPr>
            <a:r>
              <a:rPr lang="en-US" sz="2000" b="1" i="1" dirty="0">
                <a:solidFill>
                  <a:schemeClr val="tx1">
                    <a:lumMod val="75000"/>
                    <a:lumOff val="25000"/>
                  </a:schemeClr>
                </a:solidFill>
                <a:latin typeface="Helvetica Neue Light"/>
                <a:ea typeface="Helvetica Neue Light"/>
                <a:cs typeface="Helvetica Neue Light"/>
              </a:rPr>
              <a:t>Website: </a:t>
            </a:r>
            <a:r>
              <a:rPr lang="en-US" sz="2000" b="1" dirty="0">
                <a:solidFill>
                  <a:schemeClr val="tx1">
                    <a:lumMod val="75000"/>
                    <a:lumOff val="25000"/>
                  </a:schemeClr>
                </a:solidFill>
                <a:latin typeface="Helvetica Neue Light"/>
                <a:ea typeface="Helvetica Neue Light"/>
                <a:cs typeface="Helvetica Neue Light"/>
                <a:hlinkClick r:id="rId3"/>
              </a:rPr>
              <a:t>www.transwat.com</a:t>
            </a:r>
            <a:endParaRPr lang="en-US" sz="2000" b="1" dirty="0">
              <a:solidFill>
                <a:schemeClr val="tx1">
                  <a:lumMod val="75000"/>
                  <a:lumOff val="25000"/>
                </a:schemeClr>
              </a:solidFill>
              <a:latin typeface="Helvetica Neue Light"/>
              <a:ea typeface="Helvetica Neue Light"/>
              <a:cs typeface="Helvetica Neue Light"/>
            </a:endParaRPr>
          </a:p>
          <a:p>
            <a:pPr>
              <a:lnSpc>
                <a:spcPts val="2138"/>
              </a:lnSpc>
            </a:pPr>
            <a:endParaRPr lang="en-US" sz="1300" dirty="0">
              <a:solidFill>
                <a:schemeClr val="tx1">
                  <a:lumMod val="75000"/>
                  <a:lumOff val="25000"/>
                </a:schemeClr>
              </a:solidFill>
              <a:latin typeface="Helvetica Neue Light"/>
              <a:ea typeface="Helvetica Neue Light"/>
              <a:cs typeface="Helvetica Neue Light"/>
            </a:endParaRPr>
          </a:p>
        </p:txBody>
      </p:sp>
      <p:sp>
        <p:nvSpPr>
          <p:cNvPr id="38" name="Rectangle 37"/>
          <p:cNvSpPr/>
          <p:nvPr/>
        </p:nvSpPr>
        <p:spPr>
          <a:xfrm>
            <a:off x="10390" y="-12482"/>
            <a:ext cx="14630400" cy="15240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3300"/>
              </a:lnSpc>
            </a:pPr>
            <a:r>
              <a:rPr lang="en-US" sz="3800" b="1" dirty="0">
                <a:solidFill>
                  <a:schemeClr val="bg1"/>
                </a:solidFill>
                <a:latin typeface="Franklin Gothic Book" pitchFamily="34" charset="0"/>
                <a:ea typeface="Helvetica Neue Light"/>
                <a:cs typeface="Helvetica Neue Light"/>
              </a:rPr>
              <a:t>CONTACT</a:t>
            </a:r>
            <a:endParaRPr lang="en-US" sz="1800" b="1" dirty="0">
              <a:solidFill>
                <a:schemeClr val="bg1"/>
              </a:solidFill>
              <a:latin typeface="Franklin Gothic Book" pitchFamily="34" charset="0"/>
              <a:ea typeface="Helvetica Neue Light"/>
              <a:cs typeface="Helvetica Neue Light"/>
            </a:endParaRPr>
          </a:p>
        </p:txBody>
      </p:sp>
      <p:sp>
        <p:nvSpPr>
          <p:cNvPr id="37" name="TextBox 36">
            <a:extLst>
              <a:ext uri="{FF2B5EF4-FFF2-40B4-BE49-F238E27FC236}">
                <a16:creationId xmlns:a16="http://schemas.microsoft.com/office/drawing/2014/main" id="{EE502DAC-E841-4F0B-AE80-19FCC71443A5}"/>
              </a:ext>
            </a:extLst>
          </p:cNvPr>
          <p:cNvSpPr txBox="1"/>
          <p:nvPr/>
        </p:nvSpPr>
        <p:spPr>
          <a:xfrm>
            <a:off x="-228600"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Wadia Techno-Engineering Services Ltd</a:t>
            </a:r>
          </a:p>
        </p:txBody>
      </p:sp>
      <p:sp>
        <p:nvSpPr>
          <p:cNvPr id="39" name="Rectangle 38">
            <a:extLst>
              <a:ext uri="{FF2B5EF4-FFF2-40B4-BE49-F238E27FC236}">
                <a16:creationId xmlns:a16="http://schemas.microsoft.com/office/drawing/2014/main" id="{A25652E3-A0A7-434A-8F2D-421677DD8FC7}"/>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40" name="TextBox 39">
            <a:extLst>
              <a:ext uri="{FF2B5EF4-FFF2-40B4-BE49-F238E27FC236}">
                <a16:creationId xmlns:a16="http://schemas.microsoft.com/office/drawing/2014/main" id="{B6A5A852-BB72-4FED-BEB2-06CEE9EFCBB0}"/>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1" name="TextBox 40">
            <a:extLst>
              <a:ext uri="{FF2B5EF4-FFF2-40B4-BE49-F238E27FC236}">
                <a16:creationId xmlns:a16="http://schemas.microsoft.com/office/drawing/2014/main" id="{858D0727-A6A6-4AF3-817E-62C1EC5F4F36}"/>
              </a:ext>
            </a:extLst>
          </p:cNvPr>
          <p:cNvSpPr txBox="1"/>
          <p:nvPr/>
        </p:nvSpPr>
        <p:spPr>
          <a:xfrm>
            <a:off x="-76200" y="2895600"/>
            <a:ext cx="9982200" cy="5374855"/>
          </a:xfrm>
          <a:prstGeom prst="rect">
            <a:avLst/>
          </a:prstGeom>
          <a:noFill/>
        </p:spPr>
        <p:txBody>
          <a:bodyPr wrap="square" rtlCol="0">
            <a:spAutoFit/>
          </a:bodyPr>
          <a:lstStyle/>
          <a:p>
            <a:pPr algn="ctr"/>
            <a:endParaRPr lang="en-US" sz="3467" i="1" dirty="0">
              <a:solidFill>
                <a:srgbClr val="FF0000"/>
              </a:solidFill>
            </a:endParaRPr>
          </a:p>
          <a:p>
            <a:pPr algn="ctr"/>
            <a:endParaRPr lang="en-US" sz="3467" i="1" dirty="0">
              <a:gradFill>
                <a:gsLst>
                  <a:gs pos="0">
                    <a:srgbClr val="012D86"/>
                  </a:gs>
                  <a:gs pos="100000">
                    <a:srgbClr val="0E2557"/>
                  </a:gs>
                </a:gsLst>
                <a:lin scaled="0"/>
              </a:gradFill>
            </a:endParaRPr>
          </a:p>
          <a:p>
            <a:pPr algn="ctr"/>
            <a:endParaRPr lang="en-US" sz="3467" i="1" dirty="0">
              <a:solidFill>
                <a:srgbClr val="FF0000"/>
              </a:solidFill>
            </a:endParaRPr>
          </a:p>
          <a:p>
            <a:pPr algn="ctr"/>
            <a:endParaRPr lang="en-US" sz="3467" i="1" dirty="0">
              <a:solidFill>
                <a:srgbClr val="FF0000"/>
              </a:solidFill>
            </a:endParaRPr>
          </a:p>
          <a:p>
            <a:pPr algn="ctr"/>
            <a:r>
              <a:rPr lang="en-US" sz="3467" i="1" dirty="0">
                <a:solidFill>
                  <a:srgbClr val="FF0000"/>
                </a:solidFill>
              </a:rPr>
              <a:t>For Enquiries, Please contact, </a:t>
            </a:r>
          </a:p>
          <a:p>
            <a:pPr algn="ctr"/>
            <a:r>
              <a:rPr lang="en-US" sz="1867" i="1" dirty="0"/>
              <a:t>M Sridhar Reddy : 98858 09317 /</a:t>
            </a:r>
            <a:r>
              <a:rPr lang="en-US" sz="1867" dirty="0">
                <a:sym typeface="+mn-ea"/>
              </a:rPr>
              <a:t>  </a:t>
            </a:r>
          </a:p>
          <a:p>
            <a:pPr algn="ctr"/>
            <a:r>
              <a:rPr lang="en-US" sz="1867" dirty="0">
                <a:sym typeface="+mn-ea"/>
              </a:rPr>
              <a:t>H Charles Sunny :  9000 347 257  /   M Srinivasa Reddy : 95050 61118 /</a:t>
            </a:r>
          </a:p>
          <a:p>
            <a:pPr algn="ctr"/>
            <a:r>
              <a:rPr lang="en-US" sz="1867" dirty="0">
                <a:sym typeface="+mn-ea"/>
              </a:rPr>
              <a:t>Ms P Madhavi : 98854 74414 / Mr M Swaroop : 89781 09585</a:t>
            </a:r>
          </a:p>
          <a:p>
            <a:pPr algn="ctr"/>
            <a:endParaRPr lang="en-US" sz="800" b="1" i="1" dirty="0">
              <a:solidFill>
                <a:srgbClr val="0070C0"/>
              </a:solidFill>
              <a:sym typeface="+mn-ea"/>
            </a:endParaRPr>
          </a:p>
          <a:p>
            <a:pPr algn="ctr"/>
            <a:endParaRPr lang="en-US" sz="3200" b="1" i="1" dirty="0">
              <a:solidFill>
                <a:srgbClr val="0070C0"/>
              </a:solidFill>
            </a:endParaRPr>
          </a:p>
          <a:p>
            <a:pPr algn="ctr"/>
            <a:endParaRPr lang="en-US" sz="3200" b="1" i="1" dirty="0">
              <a:solidFill>
                <a:srgbClr val="0070C0"/>
              </a:solidFill>
            </a:endParaRPr>
          </a:p>
          <a:p>
            <a:pPr algn="ctr"/>
            <a:r>
              <a:rPr lang="en-US" sz="3200" b="1" i="1" dirty="0">
                <a:solidFill>
                  <a:srgbClr val="0070C0"/>
                </a:solidFill>
              </a:rPr>
              <a:t>Email: bd@transwat.com</a:t>
            </a:r>
            <a:r>
              <a:rPr lang="en-US" sz="3200" dirty="0">
                <a:sym typeface="+mn-ea"/>
              </a:rPr>
              <a:t>  </a:t>
            </a:r>
            <a:endParaRPr lang="en-US" sz="3200" b="1" i="1" dirty="0">
              <a:solidFill>
                <a:srgbClr val="0070C0"/>
              </a:solidFill>
            </a:endParaRPr>
          </a:p>
        </p:txBody>
      </p:sp>
      <p:pic>
        <p:nvPicPr>
          <p:cNvPr id="3" name="Picture 2" descr="A map of india with black text&#10;&#10;Description automatically generated">
            <a:extLst>
              <a:ext uri="{FF2B5EF4-FFF2-40B4-BE49-F238E27FC236}">
                <a16:creationId xmlns:a16="http://schemas.microsoft.com/office/drawing/2014/main" id="{661DC5FF-D987-4F37-88A4-B6B510F66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622" y="1497663"/>
            <a:ext cx="4657388" cy="49302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descr="C:\Users\Bhupen\Desktop\GREEN PAGE cop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53074"/>
            <a:ext cx="12725400" cy="7881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0" y="8894764"/>
            <a:ext cx="14630400" cy="292341"/>
          </a:xfrm>
          <a:prstGeom prst="rect">
            <a:avLst/>
          </a:prstGeom>
          <a:noFill/>
        </p:spPr>
        <p:txBody>
          <a:bodyPr wrap="square" lIns="91394" tIns="45697" rIns="91394" bIns="45697" rtlCol="0">
            <a:spAutoFit/>
          </a:bodyPr>
          <a:lstStyle/>
          <a:p>
            <a:pPr algn="r">
              <a:defRPr/>
            </a:pPr>
            <a:endParaRPr lang="en-US" sz="1300" b="1" dirty="0">
              <a:solidFill>
                <a:schemeClr val="bg1"/>
              </a:solidFill>
            </a:endParaRPr>
          </a:p>
        </p:txBody>
      </p:sp>
      <p:sp>
        <p:nvSpPr>
          <p:cNvPr id="5" name="TextBox 4"/>
          <p:cNvSpPr txBox="1"/>
          <p:nvPr/>
        </p:nvSpPr>
        <p:spPr>
          <a:xfrm>
            <a:off x="76200" y="8851623"/>
            <a:ext cx="3581402" cy="292341"/>
          </a:xfrm>
          <a:prstGeom prst="rect">
            <a:avLst/>
          </a:prstGeom>
          <a:noFill/>
        </p:spPr>
        <p:txBody>
          <a:bodyPr wrap="square" lIns="91394" tIns="45697" rIns="91394" bIns="45697" rtlCol="0">
            <a:spAutoFit/>
          </a:bodyPr>
          <a:lstStyle/>
          <a:p>
            <a:pPr algn="r"/>
            <a:r>
              <a:rPr lang="en-US" sz="1300" b="1" dirty="0">
                <a:solidFill>
                  <a:schemeClr val="bg1"/>
                </a:solidFill>
              </a:rPr>
              <a:t>Wadia Techno-Engineering Services Ltd</a:t>
            </a:r>
          </a:p>
        </p:txBody>
      </p:sp>
      <p:sp>
        <p:nvSpPr>
          <p:cNvPr id="11" name="Rectangle 10">
            <a:extLst>
              <a:ext uri="{FF2B5EF4-FFF2-40B4-BE49-F238E27FC236}">
                <a16:creationId xmlns:a16="http://schemas.microsoft.com/office/drawing/2014/main" id="{9230BADE-DE2F-4FBD-BB03-B503B49DFE8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2" name="TextBox 11">
            <a:extLst>
              <a:ext uri="{FF2B5EF4-FFF2-40B4-BE49-F238E27FC236}">
                <a16:creationId xmlns:a16="http://schemas.microsoft.com/office/drawing/2014/main" id="{E2886F7F-AA47-4AD1-ABC3-E6E33284E343}"/>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8" name="Rectangle 7">
            <a:extLst>
              <a:ext uri="{FF2B5EF4-FFF2-40B4-BE49-F238E27FC236}">
                <a16:creationId xmlns:a16="http://schemas.microsoft.com/office/drawing/2014/main" id="{041AC43F-C75C-4CEB-AF7B-CB1DB18C5E19}"/>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marL="0" marR="0" lvl="0" indent="0" algn="l" defTabSz="1270635" rtl="0" eaLnBrk="1" fontAlgn="base" latinLnBrk="0" hangingPunct="1">
              <a:lnSpc>
                <a:spcPct val="110000"/>
              </a:lnSpc>
              <a:spcBef>
                <a:spcPct val="0"/>
              </a:spcBef>
              <a:spcAft>
                <a:spcPct val="0"/>
              </a:spcAft>
              <a:buClrTx/>
              <a:buSzTx/>
              <a:buFontTx/>
              <a:buNone/>
              <a:tabLst/>
              <a:defRPr/>
            </a:pPr>
            <a:r>
              <a:rPr kumimoji="1" lang="en-US" sz="2400" b="1" i="0" u="none" strike="noStrike" kern="1200" cap="none" spc="0" normalizeH="0" baseline="0" noProof="0" dirty="0">
                <a:ln>
                  <a:noFill/>
                </a:ln>
                <a:solidFill>
                  <a:prstClr val="white"/>
                </a:solidFill>
                <a:effectLst/>
                <a:uLnTx/>
                <a:uFillTx/>
                <a:latin typeface="Franklin Gothic Book" pitchFamily="34" charset="0"/>
                <a:ea typeface="+mn-ea"/>
                <a:cs typeface="Arial" pitchFamily="34" charset="0"/>
                <a:sym typeface="+mn-ea"/>
              </a:rPr>
              <a:t>GREEN RECOMMENDATIONS as IGBC Founder Member</a:t>
            </a:r>
            <a:endParaRPr lang="en-US" sz="1800" i="1" dirty="0">
              <a:solidFill>
                <a:schemeClr val="bg1"/>
              </a:solidFill>
              <a:latin typeface="Helvetica Neue Light"/>
              <a:ea typeface="Helvetica Neue Light"/>
              <a:cs typeface="Helvetica Neue Light"/>
            </a:endParaRPr>
          </a:p>
        </p:txBody>
      </p:sp>
      <p:sp>
        <p:nvSpPr>
          <p:cNvPr id="9" name="Slide Number Placeholder 2">
            <a:extLst>
              <a:ext uri="{FF2B5EF4-FFF2-40B4-BE49-F238E27FC236}">
                <a16:creationId xmlns:a16="http://schemas.microsoft.com/office/drawing/2014/main" id="{9E2C96E7-E206-4D5A-8E41-95BEE0F93848}"/>
              </a:ext>
            </a:extLst>
          </p:cNvPr>
          <p:cNvSpPr txBox="1">
            <a:spLocks/>
          </p:cNvSpPr>
          <p:nvPr/>
        </p:nvSpPr>
        <p:spPr>
          <a:xfrm>
            <a:off x="10485438" y="8475663"/>
            <a:ext cx="3413125" cy="485775"/>
          </a:xfrm>
          <a:prstGeom prst="rect">
            <a:avLst/>
          </a:prstGeom>
        </p:spPr>
        <p:txBody>
          <a:bodyPr vert="horz" lIns="135852" tIns="67926" rIns="135852" bIns="67926" rtlCol="0" anchor="ctr"/>
          <a:lstStyle>
            <a:defPPr>
              <a:defRPr lang="en-US"/>
            </a:defPPr>
            <a:lvl1pPr algn="l" defTabSz="1358524" rtl="0" fontAlgn="auto">
              <a:spcBef>
                <a:spcPts val="0"/>
              </a:spcBef>
              <a:spcAft>
                <a:spcPts val="0"/>
              </a:spcAft>
              <a:defRPr sz="1800" kern="1200">
                <a:solidFill>
                  <a:schemeClr val="tx1">
                    <a:tint val="75000"/>
                  </a:schemeClr>
                </a:solidFill>
                <a:latin typeface="+mn-lt"/>
                <a:ea typeface="+mn-ea"/>
                <a:cs typeface="+mn-cs"/>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a:lstStyle>
          <a:p>
            <a:pPr>
              <a:defRPr/>
            </a:pPr>
            <a:fld id="{A60EE9FB-A275-470A-BB61-962D504AF681}" type="slidenum">
              <a:rPr lang="en-US" smtClean="0"/>
              <a:pPr>
                <a:defRPr/>
              </a:pPr>
              <a:t>4</a:t>
            </a:fld>
            <a:endParaRPr lang="en-US" dirty="0"/>
          </a:p>
        </p:txBody>
      </p:sp>
    </p:spTree>
    <p:extLst>
      <p:ext uri="{BB962C8B-B14F-4D97-AF65-F5344CB8AC3E}">
        <p14:creationId xmlns:p14="http://schemas.microsoft.com/office/powerpoint/2010/main" val="72195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5</a:t>
            </a:fld>
            <a:endParaRPr lang="en-US" dirty="0"/>
          </a:p>
        </p:txBody>
      </p:sp>
      <p:sp>
        <p:nvSpPr>
          <p:cNvPr id="88" name="Line 107"/>
          <p:cNvSpPr>
            <a:spLocks noChangeShapeType="1"/>
          </p:cNvSpPr>
          <p:nvPr/>
        </p:nvSpPr>
        <p:spPr bwMode="auto">
          <a:xfrm>
            <a:off x="3208021" y="6769101"/>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89" name="Line 106"/>
          <p:cNvSpPr>
            <a:spLocks noChangeShapeType="1"/>
          </p:cNvSpPr>
          <p:nvPr/>
        </p:nvSpPr>
        <p:spPr bwMode="auto">
          <a:xfrm>
            <a:off x="3208021" y="5530850"/>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0" name="Line 105"/>
          <p:cNvSpPr>
            <a:spLocks noChangeShapeType="1"/>
          </p:cNvSpPr>
          <p:nvPr/>
        </p:nvSpPr>
        <p:spPr bwMode="auto">
          <a:xfrm>
            <a:off x="3192781" y="4180417"/>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1" name="Line 104"/>
          <p:cNvSpPr>
            <a:spLocks noChangeShapeType="1"/>
          </p:cNvSpPr>
          <p:nvPr/>
        </p:nvSpPr>
        <p:spPr bwMode="auto">
          <a:xfrm>
            <a:off x="3169920" y="3016250"/>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2" name="Freeform 19"/>
          <p:cNvSpPr>
            <a:spLocks/>
          </p:cNvSpPr>
          <p:nvPr/>
        </p:nvSpPr>
        <p:spPr bwMode="auto">
          <a:xfrm>
            <a:off x="3169920" y="1733551"/>
            <a:ext cx="1211581" cy="6354233"/>
          </a:xfrm>
          <a:custGeom>
            <a:avLst/>
            <a:gdLst/>
            <a:ahLst/>
            <a:cxnLst>
              <a:cxn ang="0">
                <a:pos x="7" y="4526"/>
              </a:cxn>
              <a:cxn ang="0">
                <a:pos x="0" y="4526"/>
              </a:cxn>
              <a:cxn ang="0">
                <a:pos x="0" y="4519"/>
              </a:cxn>
              <a:cxn ang="0">
                <a:pos x="7" y="4519"/>
              </a:cxn>
              <a:cxn ang="0">
                <a:pos x="0" y="4519"/>
              </a:cxn>
              <a:cxn ang="0">
                <a:pos x="0" y="2291"/>
              </a:cxn>
              <a:cxn ang="0">
                <a:pos x="7" y="2291"/>
              </a:cxn>
              <a:cxn ang="0">
                <a:pos x="7" y="2221"/>
              </a:cxn>
              <a:cxn ang="0">
                <a:pos x="0" y="2221"/>
              </a:cxn>
              <a:cxn ang="0">
                <a:pos x="0" y="7"/>
              </a:cxn>
              <a:cxn ang="0">
                <a:pos x="0" y="0"/>
              </a:cxn>
              <a:cxn ang="0">
                <a:pos x="7" y="0"/>
              </a:cxn>
              <a:cxn ang="0">
                <a:pos x="695" y="0"/>
              </a:cxn>
              <a:cxn ang="0">
                <a:pos x="695" y="14"/>
              </a:cxn>
              <a:cxn ang="0">
                <a:pos x="14" y="14"/>
              </a:cxn>
              <a:cxn ang="0">
                <a:pos x="14" y="4512"/>
              </a:cxn>
              <a:cxn ang="0">
                <a:pos x="695" y="4512"/>
              </a:cxn>
              <a:cxn ang="0">
                <a:pos x="695" y="4526"/>
              </a:cxn>
              <a:cxn ang="0">
                <a:pos x="7" y="4526"/>
              </a:cxn>
              <a:cxn ang="0">
                <a:pos x="7" y="4526"/>
              </a:cxn>
            </a:cxnLst>
            <a:rect l="0" t="0" r="r" b="b"/>
            <a:pathLst>
              <a:path w="695" h="4526">
                <a:moveTo>
                  <a:pt x="7" y="4526"/>
                </a:moveTo>
                <a:lnTo>
                  <a:pt x="0" y="4526"/>
                </a:lnTo>
                <a:lnTo>
                  <a:pt x="0" y="4519"/>
                </a:lnTo>
                <a:lnTo>
                  <a:pt x="7" y="4519"/>
                </a:lnTo>
                <a:lnTo>
                  <a:pt x="0" y="4519"/>
                </a:lnTo>
                <a:lnTo>
                  <a:pt x="0" y="2291"/>
                </a:lnTo>
                <a:lnTo>
                  <a:pt x="7" y="2291"/>
                </a:lnTo>
                <a:lnTo>
                  <a:pt x="7" y="2221"/>
                </a:lnTo>
                <a:lnTo>
                  <a:pt x="0" y="2221"/>
                </a:lnTo>
                <a:lnTo>
                  <a:pt x="0" y="7"/>
                </a:lnTo>
                <a:lnTo>
                  <a:pt x="0" y="0"/>
                </a:lnTo>
                <a:lnTo>
                  <a:pt x="7" y="0"/>
                </a:lnTo>
                <a:lnTo>
                  <a:pt x="695" y="0"/>
                </a:lnTo>
                <a:lnTo>
                  <a:pt x="695" y="14"/>
                </a:lnTo>
                <a:lnTo>
                  <a:pt x="14" y="14"/>
                </a:lnTo>
                <a:lnTo>
                  <a:pt x="14" y="4512"/>
                </a:lnTo>
                <a:lnTo>
                  <a:pt x="695" y="4512"/>
                </a:lnTo>
                <a:lnTo>
                  <a:pt x="695" y="4526"/>
                </a:lnTo>
                <a:lnTo>
                  <a:pt x="7" y="4526"/>
                </a:lnTo>
                <a:lnTo>
                  <a:pt x="7" y="4526"/>
                </a:lnTo>
                <a:close/>
              </a:path>
            </a:pathLst>
          </a:custGeom>
          <a:solidFill>
            <a:srgbClr val="000000"/>
          </a:solidFill>
          <a:ln w="9525">
            <a:solidFill>
              <a:schemeClr val="tx1"/>
            </a:solidFill>
            <a:round/>
            <a:headEnd/>
            <a:tailEnd/>
          </a:ln>
        </p:spPr>
        <p:txBody>
          <a:bodyPr lIns="135852" tIns="67926" rIns="135852" bIns="67926"/>
          <a:lstStyle/>
          <a:p>
            <a:endParaRPr lang="en-US"/>
          </a:p>
        </p:txBody>
      </p:sp>
      <p:sp>
        <p:nvSpPr>
          <p:cNvPr id="93" name="Freeform 4"/>
          <p:cNvSpPr>
            <a:spLocks/>
          </p:cNvSpPr>
          <p:nvPr/>
        </p:nvSpPr>
        <p:spPr bwMode="auto">
          <a:xfrm>
            <a:off x="4803141" y="5526617"/>
            <a:ext cx="223520" cy="99484"/>
          </a:xfrm>
          <a:custGeom>
            <a:avLst/>
            <a:gdLst/>
            <a:ahLst/>
            <a:cxnLst>
              <a:cxn ang="0">
                <a:pos x="0" y="70"/>
              </a:cxn>
              <a:cxn ang="0">
                <a:pos x="0" y="0"/>
              </a:cxn>
              <a:cxn ang="0">
                <a:pos x="194" y="0"/>
              </a:cxn>
              <a:cxn ang="0">
                <a:pos x="194" y="70"/>
              </a:cxn>
              <a:cxn ang="0">
                <a:pos x="0" y="70"/>
              </a:cxn>
              <a:cxn ang="0">
                <a:pos x="0" y="70"/>
              </a:cxn>
            </a:cxnLst>
            <a:rect l="0" t="0" r="r" b="b"/>
            <a:pathLst>
              <a:path w="194" h="70">
                <a:moveTo>
                  <a:pt x="0" y="70"/>
                </a:moveTo>
                <a:lnTo>
                  <a:pt x="0" y="0"/>
                </a:lnTo>
                <a:lnTo>
                  <a:pt x="194" y="0"/>
                </a:lnTo>
                <a:lnTo>
                  <a:pt x="194" y="70"/>
                </a:lnTo>
                <a:lnTo>
                  <a:pt x="0" y="70"/>
                </a:lnTo>
                <a:lnTo>
                  <a:pt x="0" y="70"/>
                </a:lnTo>
                <a:close/>
              </a:path>
            </a:pathLst>
          </a:custGeom>
          <a:solidFill>
            <a:srgbClr val="000000"/>
          </a:solidFill>
          <a:ln w="9525">
            <a:noFill/>
            <a:round/>
            <a:headEnd/>
            <a:tailEnd/>
          </a:ln>
        </p:spPr>
        <p:txBody>
          <a:bodyPr lIns="135852" tIns="67926" rIns="135852" bIns="67926"/>
          <a:lstStyle/>
          <a:p>
            <a:endParaRPr lang="en-US"/>
          </a:p>
        </p:txBody>
      </p:sp>
      <p:sp>
        <p:nvSpPr>
          <p:cNvPr id="94" name="Line 9"/>
          <p:cNvSpPr>
            <a:spLocks noChangeShapeType="1"/>
          </p:cNvSpPr>
          <p:nvPr/>
        </p:nvSpPr>
        <p:spPr bwMode="auto">
          <a:xfrm>
            <a:off x="4109720" y="1761068"/>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95" name="Line 11"/>
          <p:cNvSpPr>
            <a:spLocks noChangeShapeType="1"/>
          </p:cNvSpPr>
          <p:nvPr/>
        </p:nvSpPr>
        <p:spPr bwMode="auto">
          <a:xfrm>
            <a:off x="3924301" y="2817284"/>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96" name="Line 13"/>
          <p:cNvSpPr>
            <a:spLocks noChangeShapeType="1"/>
          </p:cNvSpPr>
          <p:nvPr/>
        </p:nvSpPr>
        <p:spPr bwMode="auto">
          <a:xfrm>
            <a:off x="3939541" y="5317067"/>
            <a:ext cx="0" cy="0"/>
          </a:xfrm>
          <a:prstGeom prst="line">
            <a:avLst/>
          </a:prstGeom>
          <a:noFill/>
          <a:ln w="8890">
            <a:solidFill>
              <a:srgbClr val="000000"/>
            </a:solidFill>
            <a:round/>
            <a:headEnd/>
            <a:tailEnd/>
          </a:ln>
        </p:spPr>
        <p:txBody>
          <a:bodyPr lIns="135852" tIns="67926" rIns="135852" bIns="67926"/>
          <a:lstStyle/>
          <a:p>
            <a:endParaRPr lang="en-US"/>
          </a:p>
        </p:txBody>
      </p:sp>
      <p:sp>
        <p:nvSpPr>
          <p:cNvPr id="97" name="Line 16"/>
          <p:cNvSpPr>
            <a:spLocks noChangeShapeType="1"/>
          </p:cNvSpPr>
          <p:nvPr/>
        </p:nvSpPr>
        <p:spPr bwMode="auto">
          <a:xfrm>
            <a:off x="3898901" y="3213101"/>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98" name="Line 18"/>
          <p:cNvSpPr>
            <a:spLocks noChangeShapeType="1"/>
          </p:cNvSpPr>
          <p:nvPr/>
        </p:nvSpPr>
        <p:spPr bwMode="auto">
          <a:xfrm>
            <a:off x="4267200" y="1782234"/>
            <a:ext cx="0" cy="0"/>
          </a:xfrm>
          <a:prstGeom prst="line">
            <a:avLst/>
          </a:prstGeom>
          <a:noFill/>
          <a:ln w="8890">
            <a:solidFill>
              <a:srgbClr val="000000"/>
            </a:solidFill>
            <a:round/>
            <a:headEnd/>
            <a:tailEnd/>
          </a:ln>
        </p:spPr>
        <p:txBody>
          <a:bodyPr lIns="135852" tIns="67926" rIns="135852" bIns="67926"/>
          <a:lstStyle/>
          <a:p>
            <a:endParaRPr lang="en-US"/>
          </a:p>
        </p:txBody>
      </p:sp>
      <p:sp>
        <p:nvSpPr>
          <p:cNvPr id="99" name="Freeform 28"/>
          <p:cNvSpPr>
            <a:spLocks/>
          </p:cNvSpPr>
          <p:nvPr/>
        </p:nvSpPr>
        <p:spPr bwMode="auto">
          <a:xfrm>
            <a:off x="4102101" y="5321301"/>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100" name="Freeform 29"/>
          <p:cNvSpPr>
            <a:spLocks/>
          </p:cNvSpPr>
          <p:nvPr/>
        </p:nvSpPr>
        <p:spPr bwMode="auto">
          <a:xfrm>
            <a:off x="4036062" y="5268384"/>
            <a:ext cx="6159499" cy="495300"/>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101" name="Freeform 30"/>
          <p:cNvSpPr>
            <a:spLocks/>
          </p:cNvSpPr>
          <p:nvPr/>
        </p:nvSpPr>
        <p:spPr bwMode="auto">
          <a:xfrm>
            <a:off x="4107181" y="2806701"/>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102" name="Freeform 31"/>
          <p:cNvSpPr>
            <a:spLocks/>
          </p:cNvSpPr>
          <p:nvPr/>
        </p:nvSpPr>
        <p:spPr bwMode="auto">
          <a:xfrm>
            <a:off x="4038600" y="2749551"/>
            <a:ext cx="6159501"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103" name="Freeform 32"/>
          <p:cNvSpPr>
            <a:spLocks/>
          </p:cNvSpPr>
          <p:nvPr/>
        </p:nvSpPr>
        <p:spPr bwMode="auto">
          <a:xfrm>
            <a:off x="4114800" y="1574802"/>
            <a:ext cx="6156960" cy="476249"/>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104" name="Freeform 33"/>
          <p:cNvSpPr>
            <a:spLocks/>
          </p:cNvSpPr>
          <p:nvPr/>
        </p:nvSpPr>
        <p:spPr bwMode="auto">
          <a:xfrm>
            <a:off x="4046222" y="1576917"/>
            <a:ext cx="6159499" cy="480483"/>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52" tIns="67926" rIns="135852" bIns="67926"/>
          <a:lstStyle/>
          <a:p>
            <a:endParaRPr lang="en-US"/>
          </a:p>
        </p:txBody>
      </p:sp>
      <p:sp>
        <p:nvSpPr>
          <p:cNvPr id="105" name="Freeform 36"/>
          <p:cNvSpPr>
            <a:spLocks/>
          </p:cNvSpPr>
          <p:nvPr/>
        </p:nvSpPr>
        <p:spPr bwMode="auto">
          <a:xfrm>
            <a:off x="4099560" y="3981451"/>
            <a:ext cx="6156960" cy="478367"/>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106" name="Freeform 37"/>
          <p:cNvSpPr>
            <a:spLocks/>
          </p:cNvSpPr>
          <p:nvPr/>
        </p:nvSpPr>
        <p:spPr bwMode="auto">
          <a:xfrm>
            <a:off x="4036062" y="3932768"/>
            <a:ext cx="6159499" cy="476249"/>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52" tIns="67926" rIns="135852" bIns="67926"/>
          <a:lstStyle/>
          <a:p>
            <a:endParaRPr lang="en-US"/>
          </a:p>
        </p:txBody>
      </p:sp>
      <p:sp>
        <p:nvSpPr>
          <p:cNvPr id="107" name="Rectangle 38"/>
          <p:cNvSpPr>
            <a:spLocks noChangeArrowheads="1"/>
          </p:cNvSpPr>
          <p:nvPr/>
        </p:nvSpPr>
        <p:spPr bwMode="auto">
          <a:xfrm>
            <a:off x="4284982" y="5391150"/>
            <a:ext cx="4217501"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Hospitals and Health Care sector</a:t>
            </a:r>
          </a:p>
        </p:txBody>
      </p:sp>
      <p:sp>
        <p:nvSpPr>
          <p:cNvPr id="108" name="Rectangle 39"/>
          <p:cNvSpPr>
            <a:spLocks noChangeArrowheads="1"/>
          </p:cNvSpPr>
          <p:nvPr/>
        </p:nvSpPr>
        <p:spPr bwMode="auto">
          <a:xfrm>
            <a:off x="4340862" y="4070350"/>
            <a:ext cx="5200976"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Hotels, Tourism &amp; Entertainment sectors</a:t>
            </a:r>
          </a:p>
        </p:txBody>
      </p:sp>
      <p:sp>
        <p:nvSpPr>
          <p:cNvPr id="109" name="Rectangle 41"/>
          <p:cNvSpPr>
            <a:spLocks noChangeArrowheads="1"/>
          </p:cNvSpPr>
          <p:nvPr/>
        </p:nvSpPr>
        <p:spPr bwMode="auto">
          <a:xfrm>
            <a:off x="4236720" y="1691218"/>
            <a:ext cx="5525552"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Financial Institutions and Corporate Sector</a:t>
            </a:r>
          </a:p>
        </p:txBody>
      </p:sp>
      <p:sp>
        <p:nvSpPr>
          <p:cNvPr id="110" name="Rectangle 42"/>
          <p:cNvSpPr>
            <a:spLocks noChangeArrowheads="1"/>
          </p:cNvSpPr>
          <p:nvPr/>
        </p:nvSpPr>
        <p:spPr bwMode="auto">
          <a:xfrm>
            <a:off x="4279902" y="2861735"/>
            <a:ext cx="4757713"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Commercial Centers (with Multi-</a:t>
            </a:r>
            <a:r>
              <a:rPr lang="en-US" sz="2100" b="1" dirty="0" err="1">
                <a:solidFill>
                  <a:srgbClr val="000000"/>
                </a:solidFill>
                <a:latin typeface="Arial" charset="0"/>
              </a:rPr>
              <a:t>Plex</a:t>
            </a:r>
            <a:r>
              <a:rPr lang="en-US" sz="2100" b="1" dirty="0">
                <a:solidFill>
                  <a:srgbClr val="000000"/>
                </a:solidFill>
                <a:latin typeface="Arial" charset="0"/>
              </a:rPr>
              <a:t>)</a:t>
            </a:r>
          </a:p>
        </p:txBody>
      </p:sp>
      <p:sp>
        <p:nvSpPr>
          <p:cNvPr id="111" name="Line 94"/>
          <p:cNvSpPr>
            <a:spLocks noChangeShapeType="1"/>
          </p:cNvSpPr>
          <p:nvPr/>
        </p:nvSpPr>
        <p:spPr bwMode="auto">
          <a:xfrm>
            <a:off x="3947160" y="7863417"/>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12" name="Line 95"/>
          <p:cNvSpPr>
            <a:spLocks noChangeShapeType="1"/>
          </p:cNvSpPr>
          <p:nvPr/>
        </p:nvSpPr>
        <p:spPr bwMode="auto">
          <a:xfrm>
            <a:off x="6743701" y="5403850"/>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13" name="Freeform 96"/>
          <p:cNvSpPr>
            <a:spLocks/>
          </p:cNvSpPr>
          <p:nvPr/>
        </p:nvSpPr>
        <p:spPr bwMode="auto">
          <a:xfrm>
            <a:off x="4130040" y="7852835"/>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114" name="Freeform 97"/>
          <p:cNvSpPr>
            <a:spLocks/>
          </p:cNvSpPr>
          <p:nvPr/>
        </p:nvSpPr>
        <p:spPr bwMode="auto">
          <a:xfrm>
            <a:off x="4061462" y="7795684"/>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115" name="Line 99"/>
          <p:cNvSpPr>
            <a:spLocks noChangeShapeType="1"/>
          </p:cNvSpPr>
          <p:nvPr/>
        </p:nvSpPr>
        <p:spPr bwMode="auto">
          <a:xfrm>
            <a:off x="3931920" y="6576484"/>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16" name="Line 100"/>
          <p:cNvSpPr>
            <a:spLocks noChangeShapeType="1"/>
          </p:cNvSpPr>
          <p:nvPr/>
        </p:nvSpPr>
        <p:spPr bwMode="auto">
          <a:xfrm>
            <a:off x="3906520" y="6972301"/>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17" name="Freeform 101"/>
          <p:cNvSpPr>
            <a:spLocks/>
          </p:cNvSpPr>
          <p:nvPr/>
        </p:nvSpPr>
        <p:spPr bwMode="auto">
          <a:xfrm>
            <a:off x="4114800" y="6565901"/>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92D050"/>
          </a:solidFill>
          <a:ln w="9525">
            <a:noFill/>
            <a:round/>
            <a:headEnd/>
            <a:tailEnd/>
          </a:ln>
        </p:spPr>
        <p:txBody>
          <a:bodyPr lIns="135852" tIns="67926" rIns="135852" bIns="67926"/>
          <a:lstStyle/>
          <a:p>
            <a:endParaRPr lang="en-US"/>
          </a:p>
        </p:txBody>
      </p:sp>
      <p:sp>
        <p:nvSpPr>
          <p:cNvPr id="118" name="Freeform 102"/>
          <p:cNvSpPr>
            <a:spLocks/>
          </p:cNvSpPr>
          <p:nvPr/>
        </p:nvSpPr>
        <p:spPr bwMode="auto">
          <a:xfrm>
            <a:off x="4046222" y="6508751"/>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noFill/>
          <a:ln w="9525">
            <a:noFill/>
            <a:round/>
            <a:headEnd/>
            <a:tailEnd/>
          </a:ln>
        </p:spPr>
        <p:txBody>
          <a:bodyPr lIns="135852" tIns="67926" rIns="135852" bIns="67926"/>
          <a:lstStyle/>
          <a:p>
            <a:endParaRPr lang="en-US"/>
          </a:p>
        </p:txBody>
      </p:sp>
      <p:sp>
        <p:nvSpPr>
          <p:cNvPr id="119" name="Rectangle 103"/>
          <p:cNvSpPr>
            <a:spLocks noChangeArrowheads="1"/>
          </p:cNvSpPr>
          <p:nvPr/>
        </p:nvSpPr>
        <p:spPr bwMode="auto">
          <a:xfrm>
            <a:off x="4287520" y="6620935"/>
            <a:ext cx="5293116" cy="387798"/>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800" b="1" dirty="0">
                <a:solidFill>
                  <a:srgbClr val="002060"/>
                </a:solidFill>
                <a:latin typeface="Arial" charset="0"/>
              </a:rPr>
              <a:t>Educational Institutions Sector</a:t>
            </a:r>
          </a:p>
        </p:txBody>
      </p:sp>
      <p:sp>
        <p:nvSpPr>
          <p:cNvPr id="120" name="Rectangle 43"/>
          <p:cNvSpPr>
            <a:spLocks noChangeArrowheads="1"/>
          </p:cNvSpPr>
          <p:nvPr/>
        </p:nvSpPr>
        <p:spPr bwMode="auto">
          <a:xfrm>
            <a:off x="4267200" y="7941735"/>
            <a:ext cx="5045484"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Township Planning and Housing Sector</a:t>
            </a:r>
          </a:p>
        </p:txBody>
      </p:sp>
      <p:pic>
        <p:nvPicPr>
          <p:cNvPr id="122" name="Picture 3"/>
          <p:cNvPicPr>
            <a:picLocks noChangeAspect="1" noChangeArrowheads="1"/>
          </p:cNvPicPr>
          <p:nvPr/>
        </p:nvPicPr>
        <p:blipFill>
          <a:blip r:embed="rId2" cstate="print"/>
          <a:srcRect/>
          <a:stretch>
            <a:fillRect/>
          </a:stretch>
        </p:blipFill>
        <p:spPr bwMode="auto">
          <a:xfrm>
            <a:off x="10496550" y="1447800"/>
            <a:ext cx="3829050" cy="7105650"/>
          </a:xfrm>
          <a:prstGeom prst="rect">
            <a:avLst/>
          </a:prstGeom>
          <a:noFill/>
          <a:ln w="9525">
            <a:noFill/>
            <a:miter lim="800000"/>
            <a:headEnd/>
            <a:tailEnd/>
          </a:ln>
          <a:effectLst/>
        </p:spPr>
      </p:pic>
      <p:sp>
        <p:nvSpPr>
          <p:cNvPr id="42" name="Text Box 88"/>
          <p:cNvSpPr txBox="1">
            <a:spLocks noChangeArrowheads="1"/>
          </p:cNvSpPr>
          <p:nvPr/>
        </p:nvSpPr>
        <p:spPr bwMode="auto">
          <a:xfrm>
            <a:off x="198120" y="1600200"/>
            <a:ext cx="2849880" cy="6571504"/>
          </a:xfrm>
          <a:prstGeom prst="rect">
            <a:avLst/>
          </a:prstGeom>
          <a:solidFill>
            <a:schemeClr val="tx2">
              <a:lumMod val="20000"/>
              <a:lumOff val="80000"/>
            </a:schemeClr>
          </a:solidFill>
          <a:ln w="9525" algn="ctr">
            <a:noFill/>
            <a:miter lim="800000"/>
            <a:headEnd/>
            <a:tailEnd/>
          </a:ln>
          <a:effectLst/>
        </p:spPr>
        <p:txBody>
          <a:bodyPr wrap="square" lIns="135852" tIns="67926" rIns="135852" bIns="67926">
            <a:spAutoFit/>
          </a:bodyPr>
          <a:lstStyle/>
          <a:p>
            <a:pPr algn="ctr">
              <a:lnSpc>
                <a:spcPct val="135000"/>
              </a:lnSpc>
              <a:spcBef>
                <a:spcPct val="50000"/>
              </a:spcBef>
            </a:pPr>
            <a:r>
              <a:rPr lang="en-US" sz="2080" b="1" dirty="0">
                <a:effectLst>
                  <a:outerShdw blurRad="38100" dist="38100" dir="2700000" algn="tl">
                    <a:srgbClr val="FFFFFF"/>
                  </a:outerShdw>
                </a:effectLst>
              </a:rPr>
              <a:t>Preparation of Master Plan, Detailed Design Engineering, Drawings &amp; Estimates, Tendering process, Bid Evaluation, Project Management Consultancy,    Third Party Quality Control / Assurance, Value Engineering, Technical Audit</a:t>
            </a:r>
          </a:p>
        </p:txBody>
      </p:sp>
      <p:sp>
        <p:nvSpPr>
          <p:cNvPr id="45" name="Rectangle 44">
            <a:extLst>
              <a:ext uri="{FF2B5EF4-FFF2-40B4-BE49-F238E27FC236}">
                <a16:creationId xmlns:a16="http://schemas.microsoft.com/office/drawing/2014/main" id="{1F5FFADA-0F12-4B7E-B329-F7A92CB5F84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46" name="TextBox 45">
            <a:extLst>
              <a:ext uri="{FF2B5EF4-FFF2-40B4-BE49-F238E27FC236}">
                <a16:creationId xmlns:a16="http://schemas.microsoft.com/office/drawing/2014/main" id="{FCC59FDC-463B-4BEF-940D-20F001635380}"/>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7" name="Rectangle 46">
            <a:extLst>
              <a:ext uri="{FF2B5EF4-FFF2-40B4-BE49-F238E27FC236}">
                <a16:creationId xmlns:a16="http://schemas.microsoft.com/office/drawing/2014/main" id="{565CE449-6948-4C51-8329-615C49D71961}"/>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marL="0" marR="0" lvl="0" indent="0" algn="l" defTabSz="1270635" rtl="0" eaLnBrk="1" fontAlgn="base" latinLnBrk="0" hangingPunct="1">
              <a:lnSpc>
                <a:spcPct val="110000"/>
              </a:lnSpc>
              <a:spcBef>
                <a:spcPct val="0"/>
              </a:spcBef>
              <a:spcAft>
                <a:spcPct val="0"/>
              </a:spcAft>
              <a:buClrTx/>
              <a:buSzTx/>
              <a:buFontTx/>
              <a:buNone/>
              <a:tabLst/>
              <a:defRPr/>
            </a:pPr>
            <a:r>
              <a:rPr kumimoji="1" lang="en-US" sz="2800" b="1" i="0" u="none" strike="noStrike" kern="1200" cap="none" spc="0" normalizeH="0" baseline="0" noProof="0" dirty="0">
                <a:ln>
                  <a:noFill/>
                </a:ln>
                <a:solidFill>
                  <a:prstClr val="white"/>
                </a:solidFill>
                <a:effectLst/>
                <a:uLnTx/>
                <a:uFillTx/>
                <a:latin typeface="Franklin Gothic Book" pitchFamily="34" charset="0"/>
                <a:ea typeface="+mn-ea"/>
                <a:cs typeface="Arial" pitchFamily="34" charset="0"/>
              </a:rPr>
              <a:t>Consultancy Services –Commercial, Residential Buildings and other sectors</a:t>
            </a:r>
          </a:p>
          <a:p>
            <a:pPr>
              <a:lnSpc>
                <a:spcPts val="2488"/>
              </a:lnSpc>
            </a:pPr>
            <a:endParaRPr lang="en-US" sz="1800" i="1" dirty="0">
              <a:solidFill>
                <a:schemeClr val="bg1"/>
              </a:solidFill>
              <a:latin typeface="Helvetica Neue Light"/>
              <a:ea typeface="Helvetica Neue Light"/>
              <a:cs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A60EE9FB-A275-470A-BB61-962D504AF681}" type="slidenum">
              <a:rPr lang="en-US" smtClean="0"/>
              <a:pPr>
                <a:defRPr/>
              </a:pPr>
              <a:t>6</a:t>
            </a:fld>
            <a:endParaRPr lang="en-US" dirty="0"/>
          </a:p>
        </p:txBody>
      </p:sp>
      <p:sp>
        <p:nvSpPr>
          <p:cNvPr id="8" name="Line 107"/>
          <p:cNvSpPr>
            <a:spLocks noChangeShapeType="1"/>
          </p:cNvSpPr>
          <p:nvPr/>
        </p:nvSpPr>
        <p:spPr bwMode="auto">
          <a:xfrm>
            <a:off x="3208021" y="6634163"/>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 name="Line 106"/>
          <p:cNvSpPr>
            <a:spLocks noChangeShapeType="1"/>
          </p:cNvSpPr>
          <p:nvPr/>
        </p:nvSpPr>
        <p:spPr bwMode="auto">
          <a:xfrm>
            <a:off x="3208021" y="5395912"/>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10" name="Line 105"/>
          <p:cNvSpPr>
            <a:spLocks noChangeShapeType="1"/>
          </p:cNvSpPr>
          <p:nvPr/>
        </p:nvSpPr>
        <p:spPr bwMode="auto">
          <a:xfrm>
            <a:off x="3192781" y="4045479"/>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11" name="Line 104"/>
          <p:cNvSpPr>
            <a:spLocks noChangeShapeType="1"/>
          </p:cNvSpPr>
          <p:nvPr/>
        </p:nvSpPr>
        <p:spPr bwMode="auto">
          <a:xfrm>
            <a:off x="3169920" y="2881312"/>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12" name="Freeform 19"/>
          <p:cNvSpPr>
            <a:spLocks/>
          </p:cNvSpPr>
          <p:nvPr/>
        </p:nvSpPr>
        <p:spPr bwMode="auto">
          <a:xfrm>
            <a:off x="3169920" y="1598613"/>
            <a:ext cx="1211581" cy="6354233"/>
          </a:xfrm>
          <a:custGeom>
            <a:avLst/>
            <a:gdLst/>
            <a:ahLst/>
            <a:cxnLst>
              <a:cxn ang="0">
                <a:pos x="7" y="4526"/>
              </a:cxn>
              <a:cxn ang="0">
                <a:pos x="0" y="4526"/>
              </a:cxn>
              <a:cxn ang="0">
                <a:pos x="0" y="4519"/>
              </a:cxn>
              <a:cxn ang="0">
                <a:pos x="7" y="4519"/>
              </a:cxn>
              <a:cxn ang="0">
                <a:pos x="0" y="4519"/>
              </a:cxn>
              <a:cxn ang="0">
                <a:pos x="0" y="2291"/>
              </a:cxn>
              <a:cxn ang="0">
                <a:pos x="7" y="2291"/>
              </a:cxn>
              <a:cxn ang="0">
                <a:pos x="7" y="2221"/>
              </a:cxn>
              <a:cxn ang="0">
                <a:pos x="0" y="2221"/>
              </a:cxn>
              <a:cxn ang="0">
                <a:pos x="0" y="7"/>
              </a:cxn>
              <a:cxn ang="0">
                <a:pos x="0" y="0"/>
              </a:cxn>
              <a:cxn ang="0">
                <a:pos x="7" y="0"/>
              </a:cxn>
              <a:cxn ang="0">
                <a:pos x="695" y="0"/>
              </a:cxn>
              <a:cxn ang="0">
                <a:pos x="695" y="14"/>
              </a:cxn>
              <a:cxn ang="0">
                <a:pos x="14" y="14"/>
              </a:cxn>
              <a:cxn ang="0">
                <a:pos x="14" y="4512"/>
              </a:cxn>
              <a:cxn ang="0">
                <a:pos x="695" y="4512"/>
              </a:cxn>
              <a:cxn ang="0">
                <a:pos x="695" y="4526"/>
              </a:cxn>
              <a:cxn ang="0">
                <a:pos x="7" y="4526"/>
              </a:cxn>
              <a:cxn ang="0">
                <a:pos x="7" y="4526"/>
              </a:cxn>
            </a:cxnLst>
            <a:rect l="0" t="0" r="r" b="b"/>
            <a:pathLst>
              <a:path w="695" h="4526">
                <a:moveTo>
                  <a:pt x="7" y="4526"/>
                </a:moveTo>
                <a:lnTo>
                  <a:pt x="0" y="4526"/>
                </a:lnTo>
                <a:lnTo>
                  <a:pt x="0" y="4519"/>
                </a:lnTo>
                <a:lnTo>
                  <a:pt x="7" y="4519"/>
                </a:lnTo>
                <a:lnTo>
                  <a:pt x="0" y="4519"/>
                </a:lnTo>
                <a:lnTo>
                  <a:pt x="0" y="2291"/>
                </a:lnTo>
                <a:lnTo>
                  <a:pt x="7" y="2291"/>
                </a:lnTo>
                <a:lnTo>
                  <a:pt x="7" y="2221"/>
                </a:lnTo>
                <a:lnTo>
                  <a:pt x="0" y="2221"/>
                </a:lnTo>
                <a:lnTo>
                  <a:pt x="0" y="7"/>
                </a:lnTo>
                <a:lnTo>
                  <a:pt x="0" y="0"/>
                </a:lnTo>
                <a:lnTo>
                  <a:pt x="7" y="0"/>
                </a:lnTo>
                <a:lnTo>
                  <a:pt x="695" y="0"/>
                </a:lnTo>
                <a:lnTo>
                  <a:pt x="695" y="14"/>
                </a:lnTo>
                <a:lnTo>
                  <a:pt x="14" y="14"/>
                </a:lnTo>
                <a:lnTo>
                  <a:pt x="14" y="4512"/>
                </a:lnTo>
                <a:lnTo>
                  <a:pt x="695" y="4512"/>
                </a:lnTo>
                <a:lnTo>
                  <a:pt x="695" y="4526"/>
                </a:lnTo>
                <a:lnTo>
                  <a:pt x="7" y="4526"/>
                </a:lnTo>
                <a:lnTo>
                  <a:pt x="7" y="4526"/>
                </a:lnTo>
                <a:close/>
              </a:path>
            </a:pathLst>
          </a:custGeom>
          <a:solidFill>
            <a:srgbClr val="000000"/>
          </a:solidFill>
          <a:ln w="9525">
            <a:solidFill>
              <a:schemeClr val="tx1"/>
            </a:solidFill>
            <a:round/>
            <a:headEnd/>
            <a:tailEnd/>
          </a:ln>
        </p:spPr>
        <p:txBody>
          <a:bodyPr lIns="135852" tIns="67926" rIns="135852" bIns="67926"/>
          <a:lstStyle/>
          <a:p>
            <a:endParaRPr lang="en-US"/>
          </a:p>
        </p:txBody>
      </p:sp>
      <p:sp>
        <p:nvSpPr>
          <p:cNvPr id="13" name="Freeform 4"/>
          <p:cNvSpPr>
            <a:spLocks/>
          </p:cNvSpPr>
          <p:nvPr/>
        </p:nvSpPr>
        <p:spPr bwMode="auto">
          <a:xfrm>
            <a:off x="4803141" y="5391679"/>
            <a:ext cx="223520" cy="99484"/>
          </a:xfrm>
          <a:custGeom>
            <a:avLst/>
            <a:gdLst/>
            <a:ahLst/>
            <a:cxnLst>
              <a:cxn ang="0">
                <a:pos x="0" y="70"/>
              </a:cxn>
              <a:cxn ang="0">
                <a:pos x="0" y="0"/>
              </a:cxn>
              <a:cxn ang="0">
                <a:pos x="194" y="0"/>
              </a:cxn>
              <a:cxn ang="0">
                <a:pos x="194" y="70"/>
              </a:cxn>
              <a:cxn ang="0">
                <a:pos x="0" y="70"/>
              </a:cxn>
              <a:cxn ang="0">
                <a:pos x="0" y="70"/>
              </a:cxn>
            </a:cxnLst>
            <a:rect l="0" t="0" r="r" b="b"/>
            <a:pathLst>
              <a:path w="194" h="70">
                <a:moveTo>
                  <a:pt x="0" y="70"/>
                </a:moveTo>
                <a:lnTo>
                  <a:pt x="0" y="0"/>
                </a:lnTo>
                <a:lnTo>
                  <a:pt x="194" y="0"/>
                </a:lnTo>
                <a:lnTo>
                  <a:pt x="194" y="70"/>
                </a:lnTo>
                <a:lnTo>
                  <a:pt x="0" y="70"/>
                </a:lnTo>
                <a:lnTo>
                  <a:pt x="0" y="70"/>
                </a:lnTo>
                <a:close/>
              </a:path>
            </a:pathLst>
          </a:custGeom>
          <a:solidFill>
            <a:srgbClr val="000000"/>
          </a:solidFill>
          <a:ln w="9525">
            <a:noFill/>
            <a:round/>
            <a:headEnd/>
            <a:tailEnd/>
          </a:ln>
        </p:spPr>
        <p:txBody>
          <a:bodyPr lIns="135852" tIns="67926" rIns="135852" bIns="67926"/>
          <a:lstStyle/>
          <a:p>
            <a:endParaRPr lang="en-US"/>
          </a:p>
        </p:txBody>
      </p:sp>
      <p:sp>
        <p:nvSpPr>
          <p:cNvPr id="14" name="Line 9"/>
          <p:cNvSpPr>
            <a:spLocks noChangeShapeType="1"/>
          </p:cNvSpPr>
          <p:nvPr/>
        </p:nvSpPr>
        <p:spPr bwMode="auto">
          <a:xfrm>
            <a:off x="4109720" y="1626130"/>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5" name="Line 11"/>
          <p:cNvSpPr>
            <a:spLocks noChangeShapeType="1"/>
          </p:cNvSpPr>
          <p:nvPr/>
        </p:nvSpPr>
        <p:spPr bwMode="auto">
          <a:xfrm>
            <a:off x="3924301" y="26823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6" name="Line 13"/>
          <p:cNvSpPr>
            <a:spLocks noChangeShapeType="1"/>
          </p:cNvSpPr>
          <p:nvPr/>
        </p:nvSpPr>
        <p:spPr bwMode="auto">
          <a:xfrm>
            <a:off x="3939541" y="5182129"/>
            <a:ext cx="0" cy="0"/>
          </a:xfrm>
          <a:prstGeom prst="line">
            <a:avLst/>
          </a:prstGeom>
          <a:noFill/>
          <a:ln w="8890">
            <a:solidFill>
              <a:srgbClr val="000000"/>
            </a:solidFill>
            <a:round/>
            <a:headEnd/>
            <a:tailEnd/>
          </a:ln>
        </p:spPr>
        <p:txBody>
          <a:bodyPr lIns="135852" tIns="67926" rIns="135852" bIns="67926"/>
          <a:lstStyle/>
          <a:p>
            <a:endParaRPr lang="en-US"/>
          </a:p>
        </p:txBody>
      </p:sp>
      <p:sp>
        <p:nvSpPr>
          <p:cNvPr id="17" name="Line 16"/>
          <p:cNvSpPr>
            <a:spLocks noChangeShapeType="1"/>
          </p:cNvSpPr>
          <p:nvPr/>
        </p:nvSpPr>
        <p:spPr bwMode="auto">
          <a:xfrm>
            <a:off x="3898901" y="30781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8" name="Line 18"/>
          <p:cNvSpPr>
            <a:spLocks noChangeShapeType="1"/>
          </p:cNvSpPr>
          <p:nvPr/>
        </p:nvSpPr>
        <p:spPr bwMode="auto">
          <a:xfrm>
            <a:off x="4267200" y="1647296"/>
            <a:ext cx="0" cy="0"/>
          </a:xfrm>
          <a:prstGeom prst="line">
            <a:avLst/>
          </a:prstGeom>
          <a:noFill/>
          <a:ln w="8890">
            <a:solidFill>
              <a:srgbClr val="000000"/>
            </a:solidFill>
            <a:round/>
            <a:headEnd/>
            <a:tailEnd/>
          </a:ln>
        </p:spPr>
        <p:txBody>
          <a:bodyPr lIns="135852" tIns="67926" rIns="135852" bIns="67926"/>
          <a:lstStyle/>
          <a:p>
            <a:endParaRPr lang="en-US"/>
          </a:p>
        </p:txBody>
      </p:sp>
      <p:sp>
        <p:nvSpPr>
          <p:cNvPr id="19" name="Freeform 28"/>
          <p:cNvSpPr>
            <a:spLocks/>
          </p:cNvSpPr>
          <p:nvPr/>
        </p:nvSpPr>
        <p:spPr bwMode="auto">
          <a:xfrm>
            <a:off x="4102101" y="5186363"/>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20" name="Freeform 29"/>
          <p:cNvSpPr>
            <a:spLocks/>
          </p:cNvSpPr>
          <p:nvPr/>
        </p:nvSpPr>
        <p:spPr bwMode="auto">
          <a:xfrm>
            <a:off x="4036062" y="5133446"/>
            <a:ext cx="6159499" cy="495300"/>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dirty="0"/>
          </a:p>
        </p:txBody>
      </p:sp>
      <p:sp>
        <p:nvSpPr>
          <p:cNvPr id="21" name="Freeform 30"/>
          <p:cNvSpPr>
            <a:spLocks/>
          </p:cNvSpPr>
          <p:nvPr/>
        </p:nvSpPr>
        <p:spPr bwMode="auto">
          <a:xfrm>
            <a:off x="4107181" y="2671763"/>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22" name="Freeform 31"/>
          <p:cNvSpPr>
            <a:spLocks/>
          </p:cNvSpPr>
          <p:nvPr/>
        </p:nvSpPr>
        <p:spPr bwMode="auto">
          <a:xfrm>
            <a:off x="4038600" y="2614613"/>
            <a:ext cx="6159501"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23" name="Freeform 32"/>
          <p:cNvSpPr>
            <a:spLocks/>
          </p:cNvSpPr>
          <p:nvPr/>
        </p:nvSpPr>
        <p:spPr bwMode="auto">
          <a:xfrm>
            <a:off x="4114800" y="1503363"/>
            <a:ext cx="6156960" cy="476249"/>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24" name="Freeform 33"/>
          <p:cNvSpPr>
            <a:spLocks/>
          </p:cNvSpPr>
          <p:nvPr/>
        </p:nvSpPr>
        <p:spPr bwMode="auto">
          <a:xfrm>
            <a:off x="4046222" y="1499129"/>
            <a:ext cx="6159499" cy="480483"/>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52" tIns="67926" rIns="135852" bIns="67926"/>
          <a:lstStyle/>
          <a:p>
            <a:endParaRPr lang="en-US"/>
          </a:p>
        </p:txBody>
      </p:sp>
      <p:sp>
        <p:nvSpPr>
          <p:cNvPr id="25" name="Freeform 36"/>
          <p:cNvSpPr>
            <a:spLocks/>
          </p:cNvSpPr>
          <p:nvPr/>
        </p:nvSpPr>
        <p:spPr bwMode="auto">
          <a:xfrm>
            <a:off x="4099560" y="3846513"/>
            <a:ext cx="6156960" cy="478367"/>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26" name="Freeform 37"/>
          <p:cNvSpPr>
            <a:spLocks/>
          </p:cNvSpPr>
          <p:nvPr/>
        </p:nvSpPr>
        <p:spPr bwMode="auto">
          <a:xfrm>
            <a:off x="4036062" y="3797830"/>
            <a:ext cx="6159499" cy="476249"/>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52" tIns="67926" rIns="135852" bIns="67926"/>
          <a:lstStyle/>
          <a:p>
            <a:endParaRPr lang="en-US"/>
          </a:p>
        </p:txBody>
      </p:sp>
      <p:sp>
        <p:nvSpPr>
          <p:cNvPr id="27" name="Rectangle 38"/>
          <p:cNvSpPr>
            <a:spLocks noChangeArrowheads="1"/>
          </p:cNvSpPr>
          <p:nvPr/>
        </p:nvSpPr>
        <p:spPr bwMode="auto">
          <a:xfrm>
            <a:off x="4284981" y="5256213"/>
            <a:ext cx="4145366"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Highways, Bridges, Rural Roads</a:t>
            </a:r>
          </a:p>
        </p:txBody>
      </p:sp>
      <p:sp>
        <p:nvSpPr>
          <p:cNvPr id="28" name="Rectangle 39"/>
          <p:cNvSpPr>
            <a:spLocks noChangeArrowheads="1"/>
          </p:cNvSpPr>
          <p:nvPr/>
        </p:nvSpPr>
        <p:spPr bwMode="auto">
          <a:xfrm>
            <a:off x="4340861" y="3935413"/>
            <a:ext cx="3326232"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Major and Minor Irrigation</a:t>
            </a:r>
          </a:p>
        </p:txBody>
      </p:sp>
      <p:sp>
        <p:nvSpPr>
          <p:cNvPr id="29" name="Rectangle 41"/>
          <p:cNvSpPr>
            <a:spLocks noChangeArrowheads="1"/>
          </p:cNvSpPr>
          <p:nvPr/>
        </p:nvSpPr>
        <p:spPr bwMode="auto">
          <a:xfrm>
            <a:off x="4236721" y="1612563"/>
            <a:ext cx="2350002"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Industrial Projects</a:t>
            </a:r>
          </a:p>
        </p:txBody>
      </p:sp>
      <p:sp>
        <p:nvSpPr>
          <p:cNvPr id="30" name="Rectangle 42"/>
          <p:cNvSpPr>
            <a:spLocks noChangeArrowheads="1"/>
          </p:cNvSpPr>
          <p:nvPr/>
        </p:nvSpPr>
        <p:spPr bwMode="auto">
          <a:xfrm>
            <a:off x="4279902" y="2726797"/>
            <a:ext cx="2670218"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Water and Sanitation</a:t>
            </a:r>
          </a:p>
        </p:txBody>
      </p:sp>
      <p:grpSp>
        <p:nvGrpSpPr>
          <p:cNvPr id="2" name="Group 110"/>
          <p:cNvGrpSpPr>
            <a:grpSpLocks/>
          </p:cNvGrpSpPr>
          <p:nvPr/>
        </p:nvGrpSpPr>
        <p:grpSpPr bwMode="auto">
          <a:xfrm>
            <a:off x="10363200" y="1828800"/>
            <a:ext cx="3954635" cy="4727510"/>
            <a:chOff x="4072" y="664"/>
            <a:chExt cx="1563" cy="1344"/>
          </a:xfrm>
        </p:grpSpPr>
        <p:pic>
          <p:nvPicPr>
            <p:cNvPr id="32" name="Picture 77" descr="ELE2"/>
            <p:cNvPicPr>
              <a:picLocks noChangeAspect="1" noChangeArrowheads="1"/>
            </p:cNvPicPr>
            <p:nvPr/>
          </p:nvPicPr>
          <p:blipFill>
            <a:blip r:embed="rId2" cstate="print">
              <a:lum bright="-6000"/>
            </a:blip>
            <a:srcRect/>
            <a:stretch>
              <a:fillRect/>
            </a:stretch>
          </p:blipFill>
          <p:spPr bwMode="auto">
            <a:xfrm>
              <a:off x="4844" y="667"/>
              <a:ext cx="772" cy="279"/>
            </a:xfrm>
            <a:prstGeom prst="rect">
              <a:avLst/>
            </a:prstGeom>
            <a:noFill/>
          </p:spPr>
        </p:pic>
        <p:pic>
          <p:nvPicPr>
            <p:cNvPr id="33" name="Picture 78" descr="mbil-2"/>
            <p:cNvPicPr>
              <a:picLocks noChangeAspect="1" noChangeArrowheads="1"/>
            </p:cNvPicPr>
            <p:nvPr/>
          </p:nvPicPr>
          <p:blipFill>
            <a:blip r:embed="rId3" cstate="print"/>
            <a:srcRect t="7149" b="2998"/>
            <a:stretch>
              <a:fillRect/>
            </a:stretch>
          </p:blipFill>
          <p:spPr bwMode="auto">
            <a:xfrm>
              <a:off x="4072" y="664"/>
              <a:ext cx="755" cy="282"/>
            </a:xfrm>
            <a:prstGeom prst="rect">
              <a:avLst/>
            </a:prstGeom>
            <a:noFill/>
            <a:ln w="9525">
              <a:noFill/>
              <a:miter lim="800000"/>
              <a:headEnd/>
              <a:tailEnd/>
            </a:ln>
          </p:spPr>
        </p:pic>
        <p:pic>
          <p:nvPicPr>
            <p:cNvPr id="34" name="Picture 80" descr="vadodararoad"/>
            <p:cNvPicPr>
              <a:picLocks noChangeAspect="1" noChangeArrowheads="1"/>
            </p:cNvPicPr>
            <p:nvPr/>
          </p:nvPicPr>
          <p:blipFill>
            <a:blip r:embed="rId4" cstate="print"/>
            <a:srcRect/>
            <a:stretch>
              <a:fillRect/>
            </a:stretch>
          </p:blipFill>
          <p:spPr bwMode="auto">
            <a:xfrm>
              <a:off x="4080" y="1661"/>
              <a:ext cx="761" cy="347"/>
            </a:xfrm>
            <a:prstGeom prst="rect">
              <a:avLst/>
            </a:prstGeom>
            <a:noFill/>
            <a:ln w="9525">
              <a:noFill/>
              <a:miter lim="800000"/>
              <a:headEnd/>
              <a:tailEnd/>
            </a:ln>
          </p:spPr>
        </p:pic>
        <p:pic>
          <p:nvPicPr>
            <p:cNvPr id="35" name="Picture 82" descr="RUIDP CLARIFLOCENLATOR"/>
            <p:cNvPicPr>
              <a:picLocks noChangeAspect="1" noChangeArrowheads="1"/>
            </p:cNvPicPr>
            <p:nvPr/>
          </p:nvPicPr>
          <p:blipFill>
            <a:blip r:embed="rId5" cstate="print">
              <a:lum bright="12000"/>
            </a:blip>
            <a:srcRect l="14609" t="26549"/>
            <a:stretch>
              <a:fillRect/>
            </a:stretch>
          </p:blipFill>
          <p:spPr bwMode="auto">
            <a:xfrm>
              <a:off x="4072" y="967"/>
              <a:ext cx="775" cy="295"/>
            </a:xfrm>
            <a:prstGeom prst="rect">
              <a:avLst/>
            </a:prstGeom>
            <a:noFill/>
            <a:ln w="9525">
              <a:noFill/>
              <a:miter lim="800000"/>
              <a:headEnd/>
              <a:tailEnd/>
            </a:ln>
          </p:spPr>
        </p:pic>
        <p:pic>
          <p:nvPicPr>
            <p:cNvPr id="36" name="Picture 83" descr="Environment"/>
            <p:cNvPicPr>
              <a:picLocks noChangeAspect="1" noChangeArrowheads="1"/>
            </p:cNvPicPr>
            <p:nvPr/>
          </p:nvPicPr>
          <p:blipFill>
            <a:blip r:embed="rId6" cstate="print"/>
            <a:srcRect/>
            <a:stretch>
              <a:fillRect/>
            </a:stretch>
          </p:blipFill>
          <p:spPr bwMode="auto">
            <a:xfrm>
              <a:off x="4863" y="989"/>
              <a:ext cx="772" cy="260"/>
            </a:xfrm>
            <a:prstGeom prst="rect">
              <a:avLst/>
            </a:prstGeom>
            <a:noFill/>
            <a:ln w="9525">
              <a:noFill/>
              <a:miter lim="800000"/>
              <a:headEnd/>
              <a:tailEnd/>
            </a:ln>
          </p:spPr>
        </p:pic>
      </p:grpSp>
      <p:sp>
        <p:nvSpPr>
          <p:cNvPr id="37" name="Line 94"/>
          <p:cNvSpPr>
            <a:spLocks noChangeShapeType="1"/>
          </p:cNvSpPr>
          <p:nvPr/>
        </p:nvSpPr>
        <p:spPr bwMode="auto">
          <a:xfrm>
            <a:off x="3947160" y="7728479"/>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8" name="Line 95"/>
          <p:cNvSpPr>
            <a:spLocks noChangeShapeType="1"/>
          </p:cNvSpPr>
          <p:nvPr/>
        </p:nvSpPr>
        <p:spPr bwMode="auto">
          <a:xfrm>
            <a:off x="6743701" y="5268912"/>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39" name="Freeform 96"/>
          <p:cNvSpPr>
            <a:spLocks/>
          </p:cNvSpPr>
          <p:nvPr/>
        </p:nvSpPr>
        <p:spPr bwMode="auto">
          <a:xfrm>
            <a:off x="4130040" y="7717897"/>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40" name="Freeform 97"/>
          <p:cNvSpPr>
            <a:spLocks/>
          </p:cNvSpPr>
          <p:nvPr/>
        </p:nvSpPr>
        <p:spPr bwMode="auto">
          <a:xfrm>
            <a:off x="4061462" y="7660746"/>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endParaRPr lang="en-US"/>
          </a:p>
        </p:txBody>
      </p:sp>
      <p:sp>
        <p:nvSpPr>
          <p:cNvPr id="41" name="Line 99"/>
          <p:cNvSpPr>
            <a:spLocks noChangeShapeType="1"/>
          </p:cNvSpPr>
          <p:nvPr/>
        </p:nvSpPr>
        <p:spPr bwMode="auto">
          <a:xfrm>
            <a:off x="3931920" y="6441546"/>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42" name="Line 100"/>
          <p:cNvSpPr>
            <a:spLocks noChangeShapeType="1"/>
          </p:cNvSpPr>
          <p:nvPr/>
        </p:nvSpPr>
        <p:spPr bwMode="auto">
          <a:xfrm>
            <a:off x="3906520" y="6837363"/>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43" name="Freeform 101"/>
          <p:cNvSpPr>
            <a:spLocks/>
          </p:cNvSpPr>
          <p:nvPr/>
        </p:nvSpPr>
        <p:spPr bwMode="auto">
          <a:xfrm>
            <a:off x="4114800" y="6430963"/>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44" name="Freeform 102"/>
          <p:cNvSpPr>
            <a:spLocks/>
          </p:cNvSpPr>
          <p:nvPr/>
        </p:nvSpPr>
        <p:spPr bwMode="auto">
          <a:xfrm>
            <a:off x="4046222" y="6373813"/>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52" tIns="67926" rIns="135852" bIns="67926"/>
          <a:lstStyle/>
          <a:p>
            <a:r>
              <a:rPr lang="en-US" sz="2100" b="1" dirty="0">
                <a:solidFill>
                  <a:srgbClr val="000000"/>
                </a:solidFill>
                <a:latin typeface="Arial" charset="0"/>
              </a:rPr>
              <a:t>SEZs, Industrial Parks, IT Parks</a:t>
            </a:r>
          </a:p>
        </p:txBody>
      </p:sp>
      <p:sp>
        <p:nvSpPr>
          <p:cNvPr id="45" name="Rectangle 43"/>
          <p:cNvSpPr>
            <a:spLocks noChangeArrowheads="1"/>
          </p:cNvSpPr>
          <p:nvPr/>
        </p:nvSpPr>
        <p:spPr bwMode="auto">
          <a:xfrm>
            <a:off x="4267200" y="7806797"/>
            <a:ext cx="2079095"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Special Projects</a:t>
            </a:r>
          </a:p>
        </p:txBody>
      </p:sp>
      <p:pic>
        <p:nvPicPr>
          <p:cNvPr id="46" name="Picture 120" descr="G_12X8_3COP"/>
          <p:cNvPicPr>
            <a:picLocks noChangeAspect="1" noChangeArrowheads="1"/>
          </p:cNvPicPr>
          <p:nvPr/>
        </p:nvPicPr>
        <p:blipFill>
          <a:blip r:embed="rId7" cstate="print"/>
          <a:srcRect/>
          <a:stretch>
            <a:fillRect/>
          </a:stretch>
        </p:blipFill>
        <p:spPr bwMode="auto">
          <a:xfrm>
            <a:off x="12368784" y="3962400"/>
            <a:ext cx="1956816" cy="1295400"/>
          </a:xfrm>
          <a:prstGeom prst="rect">
            <a:avLst/>
          </a:prstGeom>
          <a:noFill/>
          <a:ln w="9525">
            <a:noFill/>
            <a:miter lim="800000"/>
            <a:headEnd/>
            <a:tailEnd/>
          </a:ln>
        </p:spPr>
      </p:pic>
      <p:pic>
        <p:nvPicPr>
          <p:cNvPr id="47" name="Picture 20" descr="19"/>
          <p:cNvPicPr>
            <a:picLocks noChangeAspect="1" noChangeArrowheads="1"/>
          </p:cNvPicPr>
          <p:nvPr/>
        </p:nvPicPr>
        <p:blipFill>
          <a:blip r:embed="rId8" cstate="print"/>
          <a:srcRect t="5539" b="3264"/>
          <a:stretch>
            <a:fillRect/>
          </a:stretch>
        </p:blipFill>
        <p:spPr bwMode="auto">
          <a:xfrm>
            <a:off x="10363200" y="3985203"/>
            <a:ext cx="1981200" cy="1272597"/>
          </a:xfrm>
          <a:prstGeom prst="rect">
            <a:avLst/>
          </a:prstGeom>
          <a:solidFill>
            <a:srgbClr val="FFFF00"/>
          </a:solidFill>
          <a:ln w="9525">
            <a:noFill/>
            <a:miter lim="800000"/>
            <a:headEnd/>
            <a:tailEnd/>
          </a:ln>
        </p:spPr>
      </p:pic>
      <p:pic>
        <p:nvPicPr>
          <p:cNvPr id="48" name="Picture 2"/>
          <p:cNvPicPr>
            <a:picLocks noChangeAspect="1" noChangeArrowheads="1"/>
          </p:cNvPicPr>
          <p:nvPr/>
        </p:nvPicPr>
        <p:blipFill>
          <a:blip r:embed="rId9" cstate="print"/>
          <a:srcRect/>
          <a:stretch>
            <a:fillRect/>
          </a:stretch>
        </p:blipFill>
        <p:spPr bwMode="auto">
          <a:xfrm>
            <a:off x="10363200" y="6705600"/>
            <a:ext cx="1981200" cy="1219200"/>
          </a:xfrm>
          <a:prstGeom prst="rect">
            <a:avLst/>
          </a:prstGeom>
          <a:noFill/>
          <a:ln w="9525">
            <a:noFill/>
            <a:miter lim="800000"/>
            <a:headEnd/>
            <a:tailEnd/>
          </a:ln>
        </p:spPr>
      </p:pic>
      <p:pic>
        <p:nvPicPr>
          <p:cNvPr id="49" name="Picture 3"/>
          <p:cNvPicPr>
            <a:picLocks noChangeAspect="1" noChangeArrowheads="1"/>
          </p:cNvPicPr>
          <p:nvPr/>
        </p:nvPicPr>
        <p:blipFill>
          <a:blip r:embed="rId10" cstate="print"/>
          <a:srcRect/>
          <a:stretch>
            <a:fillRect/>
          </a:stretch>
        </p:blipFill>
        <p:spPr bwMode="auto">
          <a:xfrm>
            <a:off x="12420601" y="6705600"/>
            <a:ext cx="1904999" cy="1219200"/>
          </a:xfrm>
          <a:prstGeom prst="rect">
            <a:avLst/>
          </a:prstGeom>
          <a:noFill/>
          <a:ln w="9525">
            <a:noFill/>
            <a:miter lim="800000"/>
            <a:headEnd/>
            <a:tailEnd/>
          </a:ln>
        </p:spPr>
      </p:pic>
      <p:pic>
        <p:nvPicPr>
          <p:cNvPr id="50" name="Picture 79" descr="kh003"/>
          <p:cNvPicPr>
            <a:picLocks noChangeAspect="1" noChangeArrowheads="1"/>
          </p:cNvPicPr>
          <p:nvPr/>
        </p:nvPicPr>
        <p:blipFill>
          <a:blip r:embed="rId11" cstate="print">
            <a:lum bright="12000"/>
          </a:blip>
          <a:srcRect/>
          <a:stretch>
            <a:fillRect/>
          </a:stretch>
        </p:blipFill>
        <p:spPr bwMode="auto">
          <a:xfrm>
            <a:off x="12344400" y="5334000"/>
            <a:ext cx="1981200" cy="1219200"/>
          </a:xfrm>
          <a:prstGeom prst="rect">
            <a:avLst/>
          </a:prstGeom>
          <a:noFill/>
          <a:ln w="31750">
            <a:noFill/>
            <a:miter lim="800000"/>
            <a:headEnd/>
            <a:tailEnd/>
          </a:ln>
        </p:spPr>
      </p:pic>
      <p:sp>
        <p:nvSpPr>
          <p:cNvPr id="51" name="Text Box 88"/>
          <p:cNvSpPr txBox="1">
            <a:spLocks noChangeArrowheads="1"/>
          </p:cNvSpPr>
          <p:nvPr/>
        </p:nvSpPr>
        <p:spPr bwMode="auto">
          <a:xfrm>
            <a:off x="198120" y="1522412"/>
            <a:ext cx="2849880" cy="6571504"/>
          </a:xfrm>
          <a:prstGeom prst="rect">
            <a:avLst/>
          </a:prstGeom>
          <a:solidFill>
            <a:schemeClr val="tx2">
              <a:lumMod val="20000"/>
              <a:lumOff val="80000"/>
            </a:schemeClr>
          </a:solidFill>
          <a:ln w="9525" algn="ctr">
            <a:noFill/>
            <a:miter lim="800000"/>
            <a:headEnd/>
            <a:tailEnd/>
          </a:ln>
          <a:effectLst/>
        </p:spPr>
        <p:txBody>
          <a:bodyPr wrap="square" lIns="135852" tIns="67926" rIns="135852" bIns="67926">
            <a:spAutoFit/>
          </a:bodyPr>
          <a:lstStyle/>
          <a:p>
            <a:pPr algn="ctr">
              <a:lnSpc>
                <a:spcPct val="135000"/>
              </a:lnSpc>
              <a:spcBef>
                <a:spcPct val="50000"/>
              </a:spcBef>
            </a:pPr>
            <a:r>
              <a:rPr lang="en-US" sz="2080" b="1" dirty="0">
                <a:effectLst>
                  <a:outerShdw blurRad="38100" dist="38100" dir="2700000" algn="tl">
                    <a:srgbClr val="FFFFFF"/>
                  </a:outerShdw>
                </a:effectLst>
              </a:rPr>
              <a:t>Preparation of Master Plan, Detailed Design Engineering, Drawings &amp; Estimates, Tendering process, Bid Evaluation, Project Management Consultancy,    Third Party Quality Control / Assurance, Value Engineering, Technical Audit</a:t>
            </a:r>
          </a:p>
        </p:txBody>
      </p:sp>
      <p:sp>
        <p:nvSpPr>
          <p:cNvPr id="54" name="Rectangle 53">
            <a:extLst>
              <a:ext uri="{FF2B5EF4-FFF2-40B4-BE49-F238E27FC236}">
                <a16:creationId xmlns:a16="http://schemas.microsoft.com/office/drawing/2014/main" id="{1E9063D5-2F1F-4C4F-8828-95834E5AF8EF}"/>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271259">
              <a:lnSpc>
                <a:spcPct val="110000"/>
              </a:lnSpc>
            </a:pPr>
            <a:r>
              <a:rPr kumimoji="1" lang="en-US" sz="3600" b="1" dirty="0">
                <a:solidFill>
                  <a:schemeClr val="bg1"/>
                </a:solidFill>
                <a:latin typeface="Franklin Gothic Book" pitchFamily="34" charset="0"/>
              </a:rPr>
              <a:t>Consultancy Services - </a:t>
            </a:r>
            <a:r>
              <a:rPr kumimoji="1" lang="en-US" sz="2800" b="1" dirty="0">
                <a:solidFill>
                  <a:schemeClr val="bg1"/>
                </a:solidFill>
                <a:latin typeface="Franklin Gothic Book" pitchFamily="34" charset="0"/>
              </a:rPr>
              <a:t>Other areas - Infrastructure</a:t>
            </a:r>
            <a:endParaRPr kumimoji="1" lang="en-US" sz="2800" dirty="0">
              <a:solidFill>
                <a:schemeClr val="bg1"/>
              </a:solidFill>
              <a:latin typeface="Franklin Gothic Book" pitchFamily="34" charset="0"/>
            </a:endParaRPr>
          </a:p>
          <a:p>
            <a:pPr>
              <a:lnSpc>
                <a:spcPts val="2488"/>
              </a:lnSpc>
            </a:pPr>
            <a:endParaRPr lang="en-US" sz="1800" i="1" dirty="0">
              <a:solidFill>
                <a:schemeClr val="bg1"/>
              </a:solidFill>
              <a:latin typeface="Helvetica Neue Light"/>
              <a:ea typeface="Helvetica Neue Light"/>
              <a:cs typeface="Helvetica Neue Light"/>
            </a:endParaRPr>
          </a:p>
        </p:txBody>
      </p:sp>
      <p:sp>
        <p:nvSpPr>
          <p:cNvPr id="55" name="Rectangle 54">
            <a:extLst>
              <a:ext uri="{FF2B5EF4-FFF2-40B4-BE49-F238E27FC236}">
                <a16:creationId xmlns:a16="http://schemas.microsoft.com/office/drawing/2014/main" id="{C1125AAA-A8F5-493B-88FC-E6532D2FC7BE}"/>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56" name="TextBox 55">
            <a:extLst>
              <a:ext uri="{FF2B5EF4-FFF2-40B4-BE49-F238E27FC236}">
                <a16:creationId xmlns:a16="http://schemas.microsoft.com/office/drawing/2014/main" id="{B193CB96-E53B-49A2-8722-A5229F2CA615}"/>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laceholder 2"/>
          <p:cNvSpPr>
            <a:spLocks noGrp="1"/>
          </p:cNvSpPr>
          <p:nvPr>
            <p:ph type="sldNum" sz="quarter" idx="10"/>
          </p:nvPr>
        </p:nvSpPr>
        <p:spPr>
          <a:xfrm>
            <a:off x="10485439" y="8475665"/>
            <a:ext cx="3413125" cy="485775"/>
          </a:xfrm>
        </p:spPr>
        <p:txBody>
          <a:bodyPr/>
          <a:lstStyle/>
          <a:p>
            <a:pPr>
              <a:defRPr/>
            </a:pPr>
            <a:fld id="{A60EE9FB-A275-470A-BB61-962D504AF681}" type="slidenum">
              <a:rPr lang="en-US" smtClean="0"/>
              <a:pPr>
                <a:defRPr/>
              </a:pPr>
              <a:t>7</a:t>
            </a:fld>
            <a:endParaRPr lang="en-US" dirty="0"/>
          </a:p>
        </p:txBody>
      </p:sp>
      <p:sp>
        <p:nvSpPr>
          <p:cNvPr id="88" name="Line 107"/>
          <p:cNvSpPr>
            <a:spLocks noChangeShapeType="1"/>
          </p:cNvSpPr>
          <p:nvPr/>
        </p:nvSpPr>
        <p:spPr bwMode="auto">
          <a:xfrm>
            <a:off x="3208021" y="6769101"/>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89" name="Line 106"/>
          <p:cNvSpPr>
            <a:spLocks noChangeShapeType="1"/>
          </p:cNvSpPr>
          <p:nvPr/>
        </p:nvSpPr>
        <p:spPr bwMode="auto">
          <a:xfrm>
            <a:off x="3208021" y="5530850"/>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0" name="Line 105"/>
          <p:cNvSpPr>
            <a:spLocks noChangeShapeType="1"/>
          </p:cNvSpPr>
          <p:nvPr/>
        </p:nvSpPr>
        <p:spPr bwMode="auto">
          <a:xfrm>
            <a:off x="3192781" y="4180417"/>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1" name="Line 104"/>
          <p:cNvSpPr>
            <a:spLocks noChangeShapeType="1"/>
          </p:cNvSpPr>
          <p:nvPr/>
        </p:nvSpPr>
        <p:spPr bwMode="auto">
          <a:xfrm>
            <a:off x="3169920" y="3016250"/>
            <a:ext cx="853440" cy="0"/>
          </a:xfrm>
          <a:prstGeom prst="line">
            <a:avLst/>
          </a:prstGeom>
          <a:noFill/>
          <a:ln w="12700">
            <a:solidFill>
              <a:schemeClr val="tx1"/>
            </a:solidFill>
            <a:round/>
            <a:headEnd/>
            <a:tailEnd/>
          </a:ln>
          <a:effectLst/>
        </p:spPr>
        <p:txBody>
          <a:bodyPr lIns="135852" tIns="67926" rIns="135852" bIns="67926"/>
          <a:lstStyle/>
          <a:p>
            <a:endParaRPr lang="en-US"/>
          </a:p>
        </p:txBody>
      </p:sp>
      <p:sp>
        <p:nvSpPr>
          <p:cNvPr id="92" name="Freeform 19"/>
          <p:cNvSpPr>
            <a:spLocks/>
          </p:cNvSpPr>
          <p:nvPr/>
        </p:nvSpPr>
        <p:spPr bwMode="auto">
          <a:xfrm>
            <a:off x="3169920" y="1733551"/>
            <a:ext cx="1211581" cy="6267449"/>
          </a:xfrm>
          <a:custGeom>
            <a:avLst/>
            <a:gdLst/>
            <a:ahLst/>
            <a:cxnLst>
              <a:cxn ang="0">
                <a:pos x="7" y="4526"/>
              </a:cxn>
              <a:cxn ang="0">
                <a:pos x="0" y="4526"/>
              </a:cxn>
              <a:cxn ang="0">
                <a:pos x="0" y="4519"/>
              </a:cxn>
              <a:cxn ang="0">
                <a:pos x="7" y="4519"/>
              </a:cxn>
              <a:cxn ang="0">
                <a:pos x="0" y="4519"/>
              </a:cxn>
              <a:cxn ang="0">
                <a:pos x="0" y="2291"/>
              </a:cxn>
              <a:cxn ang="0">
                <a:pos x="7" y="2291"/>
              </a:cxn>
              <a:cxn ang="0">
                <a:pos x="7" y="2221"/>
              </a:cxn>
              <a:cxn ang="0">
                <a:pos x="0" y="2221"/>
              </a:cxn>
              <a:cxn ang="0">
                <a:pos x="0" y="7"/>
              </a:cxn>
              <a:cxn ang="0">
                <a:pos x="0" y="0"/>
              </a:cxn>
              <a:cxn ang="0">
                <a:pos x="7" y="0"/>
              </a:cxn>
              <a:cxn ang="0">
                <a:pos x="695" y="0"/>
              </a:cxn>
              <a:cxn ang="0">
                <a:pos x="695" y="14"/>
              </a:cxn>
              <a:cxn ang="0">
                <a:pos x="14" y="14"/>
              </a:cxn>
              <a:cxn ang="0">
                <a:pos x="14" y="4512"/>
              </a:cxn>
              <a:cxn ang="0">
                <a:pos x="695" y="4512"/>
              </a:cxn>
              <a:cxn ang="0">
                <a:pos x="695" y="4526"/>
              </a:cxn>
              <a:cxn ang="0">
                <a:pos x="7" y="4526"/>
              </a:cxn>
              <a:cxn ang="0">
                <a:pos x="7" y="4526"/>
              </a:cxn>
            </a:cxnLst>
            <a:rect l="0" t="0" r="r" b="b"/>
            <a:pathLst>
              <a:path w="695" h="4526">
                <a:moveTo>
                  <a:pt x="7" y="4526"/>
                </a:moveTo>
                <a:lnTo>
                  <a:pt x="0" y="4526"/>
                </a:lnTo>
                <a:lnTo>
                  <a:pt x="0" y="4519"/>
                </a:lnTo>
                <a:lnTo>
                  <a:pt x="7" y="4519"/>
                </a:lnTo>
                <a:lnTo>
                  <a:pt x="0" y="4519"/>
                </a:lnTo>
                <a:lnTo>
                  <a:pt x="0" y="2291"/>
                </a:lnTo>
                <a:lnTo>
                  <a:pt x="7" y="2291"/>
                </a:lnTo>
                <a:lnTo>
                  <a:pt x="7" y="2221"/>
                </a:lnTo>
                <a:lnTo>
                  <a:pt x="0" y="2221"/>
                </a:lnTo>
                <a:lnTo>
                  <a:pt x="0" y="7"/>
                </a:lnTo>
                <a:lnTo>
                  <a:pt x="0" y="0"/>
                </a:lnTo>
                <a:lnTo>
                  <a:pt x="7" y="0"/>
                </a:lnTo>
                <a:lnTo>
                  <a:pt x="695" y="0"/>
                </a:lnTo>
                <a:lnTo>
                  <a:pt x="695" y="14"/>
                </a:lnTo>
                <a:lnTo>
                  <a:pt x="14" y="14"/>
                </a:lnTo>
                <a:lnTo>
                  <a:pt x="14" y="4512"/>
                </a:lnTo>
                <a:lnTo>
                  <a:pt x="695" y="4512"/>
                </a:lnTo>
                <a:lnTo>
                  <a:pt x="695" y="4526"/>
                </a:lnTo>
                <a:lnTo>
                  <a:pt x="7" y="4526"/>
                </a:lnTo>
                <a:lnTo>
                  <a:pt x="7" y="4526"/>
                </a:lnTo>
                <a:close/>
              </a:path>
            </a:pathLst>
          </a:custGeom>
          <a:solidFill>
            <a:srgbClr val="000000"/>
          </a:solidFill>
          <a:ln w="9525">
            <a:solidFill>
              <a:schemeClr val="tx1"/>
            </a:solidFill>
            <a:round/>
            <a:headEnd/>
            <a:tailEnd/>
          </a:ln>
        </p:spPr>
        <p:txBody>
          <a:bodyPr lIns="135852" tIns="67926" rIns="135852" bIns="67926"/>
          <a:lstStyle/>
          <a:p>
            <a:endParaRPr lang="en-US"/>
          </a:p>
        </p:txBody>
      </p:sp>
      <p:sp>
        <p:nvSpPr>
          <p:cNvPr id="93" name="Freeform 4"/>
          <p:cNvSpPr>
            <a:spLocks/>
          </p:cNvSpPr>
          <p:nvPr/>
        </p:nvSpPr>
        <p:spPr bwMode="auto">
          <a:xfrm>
            <a:off x="4803141" y="5526617"/>
            <a:ext cx="223520" cy="99484"/>
          </a:xfrm>
          <a:custGeom>
            <a:avLst/>
            <a:gdLst/>
            <a:ahLst/>
            <a:cxnLst>
              <a:cxn ang="0">
                <a:pos x="0" y="70"/>
              </a:cxn>
              <a:cxn ang="0">
                <a:pos x="0" y="0"/>
              </a:cxn>
              <a:cxn ang="0">
                <a:pos x="194" y="0"/>
              </a:cxn>
              <a:cxn ang="0">
                <a:pos x="194" y="70"/>
              </a:cxn>
              <a:cxn ang="0">
                <a:pos x="0" y="70"/>
              </a:cxn>
              <a:cxn ang="0">
                <a:pos x="0" y="70"/>
              </a:cxn>
            </a:cxnLst>
            <a:rect l="0" t="0" r="r" b="b"/>
            <a:pathLst>
              <a:path w="194" h="70">
                <a:moveTo>
                  <a:pt x="0" y="70"/>
                </a:moveTo>
                <a:lnTo>
                  <a:pt x="0" y="0"/>
                </a:lnTo>
                <a:lnTo>
                  <a:pt x="194" y="0"/>
                </a:lnTo>
                <a:lnTo>
                  <a:pt x="194" y="70"/>
                </a:lnTo>
                <a:lnTo>
                  <a:pt x="0" y="70"/>
                </a:lnTo>
                <a:lnTo>
                  <a:pt x="0" y="70"/>
                </a:lnTo>
                <a:close/>
              </a:path>
            </a:pathLst>
          </a:custGeom>
          <a:solidFill>
            <a:srgbClr val="000000"/>
          </a:solidFill>
          <a:ln w="9525">
            <a:noFill/>
            <a:round/>
            <a:headEnd/>
            <a:tailEnd/>
          </a:ln>
        </p:spPr>
        <p:txBody>
          <a:bodyPr lIns="135852" tIns="67926" rIns="135852" bIns="67926"/>
          <a:lstStyle/>
          <a:p>
            <a:endParaRPr lang="en-US"/>
          </a:p>
        </p:txBody>
      </p:sp>
      <p:sp>
        <p:nvSpPr>
          <p:cNvPr id="94" name="Line 9"/>
          <p:cNvSpPr>
            <a:spLocks noChangeShapeType="1"/>
          </p:cNvSpPr>
          <p:nvPr/>
        </p:nvSpPr>
        <p:spPr bwMode="auto">
          <a:xfrm>
            <a:off x="4109720" y="1761068"/>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95" name="Line 11"/>
          <p:cNvSpPr>
            <a:spLocks noChangeShapeType="1"/>
          </p:cNvSpPr>
          <p:nvPr/>
        </p:nvSpPr>
        <p:spPr bwMode="auto">
          <a:xfrm>
            <a:off x="3924301" y="2817284"/>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96" name="Line 13"/>
          <p:cNvSpPr>
            <a:spLocks noChangeShapeType="1"/>
          </p:cNvSpPr>
          <p:nvPr/>
        </p:nvSpPr>
        <p:spPr bwMode="auto">
          <a:xfrm>
            <a:off x="3939541" y="5317067"/>
            <a:ext cx="0" cy="0"/>
          </a:xfrm>
          <a:prstGeom prst="line">
            <a:avLst/>
          </a:prstGeom>
          <a:noFill/>
          <a:ln w="8890">
            <a:solidFill>
              <a:srgbClr val="000000"/>
            </a:solidFill>
            <a:round/>
            <a:headEnd/>
            <a:tailEnd/>
          </a:ln>
        </p:spPr>
        <p:txBody>
          <a:bodyPr lIns="135852" tIns="67926" rIns="135852" bIns="67926"/>
          <a:lstStyle/>
          <a:p>
            <a:endParaRPr lang="en-US"/>
          </a:p>
        </p:txBody>
      </p:sp>
      <p:sp>
        <p:nvSpPr>
          <p:cNvPr id="97" name="Line 16"/>
          <p:cNvSpPr>
            <a:spLocks noChangeShapeType="1"/>
          </p:cNvSpPr>
          <p:nvPr/>
        </p:nvSpPr>
        <p:spPr bwMode="auto">
          <a:xfrm>
            <a:off x="3898901" y="3213101"/>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98" name="Line 18"/>
          <p:cNvSpPr>
            <a:spLocks noChangeShapeType="1"/>
          </p:cNvSpPr>
          <p:nvPr/>
        </p:nvSpPr>
        <p:spPr bwMode="auto">
          <a:xfrm>
            <a:off x="4267200" y="1782234"/>
            <a:ext cx="0" cy="0"/>
          </a:xfrm>
          <a:prstGeom prst="line">
            <a:avLst/>
          </a:prstGeom>
          <a:noFill/>
          <a:ln w="8890">
            <a:solidFill>
              <a:srgbClr val="000000"/>
            </a:solidFill>
            <a:round/>
            <a:headEnd/>
            <a:tailEnd/>
          </a:ln>
        </p:spPr>
        <p:txBody>
          <a:bodyPr lIns="135852" tIns="67926" rIns="135852" bIns="67926"/>
          <a:lstStyle/>
          <a:p>
            <a:endParaRPr lang="en-US"/>
          </a:p>
        </p:txBody>
      </p:sp>
      <p:sp>
        <p:nvSpPr>
          <p:cNvPr id="99" name="Freeform 28"/>
          <p:cNvSpPr>
            <a:spLocks/>
          </p:cNvSpPr>
          <p:nvPr/>
        </p:nvSpPr>
        <p:spPr bwMode="auto">
          <a:xfrm>
            <a:off x="4102101" y="5321301"/>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100" name="Freeform 29"/>
          <p:cNvSpPr>
            <a:spLocks/>
          </p:cNvSpPr>
          <p:nvPr/>
        </p:nvSpPr>
        <p:spPr bwMode="auto">
          <a:xfrm>
            <a:off x="4036062" y="5268384"/>
            <a:ext cx="6159499" cy="495300"/>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92D050"/>
          </a:solidFill>
          <a:ln w="9525">
            <a:noFill/>
            <a:round/>
            <a:headEnd/>
            <a:tailEnd/>
          </a:ln>
        </p:spPr>
        <p:txBody>
          <a:bodyPr lIns="135852" tIns="67926" rIns="135852" bIns="67926"/>
          <a:lstStyle/>
          <a:p>
            <a:endParaRPr lang="en-US"/>
          </a:p>
        </p:txBody>
      </p:sp>
      <p:sp>
        <p:nvSpPr>
          <p:cNvPr id="101" name="Freeform 30"/>
          <p:cNvSpPr>
            <a:spLocks/>
          </p:cNvSpPr>
          <p:nvPr/>
        </p:nvSpPr>
        <p:spPr bwMode="auto">
          <a:xfrm>
            <a:off x="4107181" y="2806701"/>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102" name="Freeform 31"/>
          <p:cNvSpPr>
            <a:spLocks/>
          </p:cNvSpPr>
          <p:nvPr/>
        </p:nvSpPr>
        <p:spPr bwMode="auto">
          <a:xfrm>
            <a:off x="4038600" y="2749551"/>
            <a:ext cx="6159501"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92D050"/>
          </a:solidFill>
          <a:ln w="9525">
            <a:noFill/>
            <a:round/>
            <a:headEnd/>
            <a:tailEnd/>
          </a:ln>
        </p:spPr>
        <p:txBody>
          <a:bodyPr lIns="135852" tIns="67926" rIns="135852" bIns="67926"/>
          <a:lstStyle/>
          <a:p>
            <a:endParaRPr lang="en-US"/>
          </a:p>
        </p:txBody>
      </p:sp>
      <p:sp>
        <p:nvSpPr>
          <p:cNvPr id="103" name="Freeform 32"/>
          <p:cNvSpPr>
            <a:spLocks/>
          </p:cNvSpPr>
          <p:nvPr/>
        </p:nvSpPr>
        <p:spPr bwMode="auto">
          <a:xfrm>
            <a:off x="4114800" y="1574802"/>
            <a:ext cx="6156960" cy="476249"/>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104" name="Freeform 33"/>
          <p:cNvSpPr>
            <a:spLocks/>
          </p:cNvSpPr>
          <p:nvPr/>
        </p:nvSpPr>
        <p:spPr bwMode="auto">
          <a:xfrm>
            <a:off x="4046222" y="1576917"/>
            <a:ext cx="6159499" cy="480483"/>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92D050"/>
          </a:solidFill>
          <a:ln w="9525">
            <a:noFill/>
            <a:round/>
            <a:headEnd/>
            <a:tailEnd/>
          </a:ln>
        </p:spPr>
        <p:txBody>
          <a:bodyPr lIns="135852" tIns="67926" rIns="135852" bIns="67926"/>
          <a:lstStyle/>
          <a:p>
            <a:endParaRPr lang="en-US"/>
          </a:p>
        </p:txBody>
      </p:sp>
      <p:sp>
        <p:nvSpPr>
          <p:cNvPr id="105" name="Freeform 36"/>
          <p:cNvSpPr>
            <a:spLocks/>
          </p:cNvSpPr>
          <p:nvPr/>
        </p:nvSpPr>
        <p:spPr bwMode="auto">
          <a:xfrm>
            <a:off x="4099560" y="3981451"/>
            <a:ext cx="6156960" cy="478367"/>
          </a:xfrm>
          <a:custGeom>
            <a:avLst/>
            <a:gdLst/>
            <a:ahLst/>
            <a:cxnLst>
              <a:cxn ang="0">
                <a:pos x="0" y="399"/>
              </a:cxn>
              <a:cxn ang="0">
                <a:pos x="0" y="0"/>
              </a:cxn>
              <a:cxn ang="0">
                <a:pos x="4244" y="0"/>
              </a:cxn>
              <a:cxn ang="0">
                <a:pos x="4244" y="399"/>
              </a:cxn>
              <a:cxn ang="0">
                <a:pos x="0" y="399"/>
              </a:cxn>
              <a:cxn ang="0">
                <a:pos x="0" y="399"/>
              </a:cxn>
            </a:cxnLst>
            <a:rect l="0" t="0" r="r" b="b"/>
            <a:pathLst>
              <a:path w="4244" h="399">
                <a:moveTo>
                  <a:pt x="0" y="399"/>
                </a:moveTo>
                <a:lnTo>
                  <a:pt x="0" y="0"/>
                </a:lnTo>
                <a:lnTo>
                  <a:pt x="4244" y="0"/>
                </a:lnTo>
                <a:lnTo>
                  <a:pt x="4244" y="399"/>
                </a:lnTo>
                <a:lnTo>
                  <a:pt x="0" y="399"/>
                </a:lnTo>
                <a:lnTo>
                  <a:pt x="0" y="399"/>
                </a:lnTo>
                <a:close/>
              </a:path>
            </a:pathLst>
          </a:custGeom>
          <a:solidFill>
            <a:srgbClr val="B2AA9C"/>
          </a:solidFill>
          <a:ln w="9525">
            <a:noFill/>
            <a:round/>
            <a:headEnd/>
            <a:tailEnd/>
          </a:ln>
        </p:spPr>
        <p:txBody>
          <a:bodyPr lIns="135852" tIns="67926" rIns="135852" bIns="67926"/>
          <a:lstStyle/>
          <a:p>
            <a:endParaRPr lang="en-US"/>
          </a:p>
        </p:txBody>
      </p:sp>
      <p:sp>
        <p:nvSpPr>
          <p:cNvPr id="106" name="Freeform 37"/>
          <p:cNvSpPr>
            <a:spLocks/>
          </p:cNvSpPr>
          <p:nvPr/>
        </p:nvSpPr>
        <p:spPr bwMode="auto">
          <a:xfrm>
            <a:off x="4036062" y="3932768"/>
            <a:ext cx="6159499" cy="476249"/>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92D050"/>
          </a:solidFill>
          <a:ln w="9525">
            <a:noFill/>
            <a:round/>
            <a:headEnd/>
            <a:tailEnd/>
          </a:ln>
        </p:spPr>
        <p:txBody>
          <a:bodyPr lIns="135852" tIns="67926" rIns="135852" bIns="67926"/>
          <a:lstStyle/>
          <a:p>
            <a:endParaRPr lang="en-US"/>
          </a:p>
        </p:txBody>
      </p:sp>
      <p:sp>
        <p:nvSpPr>
          <p:cNvPr id="107" name="Rectangle 38"/>
          <p:cNvSpPr>
            <a:spLocks noChangeArrowheads="1"/>
          </p:cNvSpPr>
          <p:nvPr/>
        </p:nvSpPr>
        <p:spPr bwMode="auto">
          <a:xfrm>
            <a:off x="4284982" y="5391150"/>
            <a:ext cx="1933222"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Public Schools</a:t>
            </a:r>
          </a:p>
        </p:txBody>
      </p:sp>
      <p:sp>
        <p:nvSpPr>
          <p:cNvPr id="108" name="Rectangle 39"/>
          <p:cNvSpPr>
            <a:spLocks noChangeArrowheads="1"/>
          </p:cNvSpPr>
          <p:nvPr/>
        </p:nvSpPr>
        <p:spPr bwMode="auto">
          <a:xfrm>
            <a:off x="4340862" y="4070350"/>
            <a:ext cx="4060407"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Professional Institutions like IIT</a:t>
            </a:r>
          </a:p>
        </p:txBody>
      </p:sp>
      <p:sp>
        <p:nvSpPr>
          <p:cNvPr id="109" name="Rectangle 41"/>
          <p:cNvSpPr>
            <a:spLocks noChangeArrowheads="1"/>
          </p:cNvSpPr>
          <p:nvPr/>
        </p:nvSpPr>
        <p:spPr bwMode="auto">
          <a:xfrm>
            <a:off x="4236720" y="1691218"/>
            <a:ext cx="3276538"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Colleges and Universities</a:t>
            </a:r>
          </a:p>
        </p:txBody>
      </p:sp>
      <p:sp>
        <p:nvSpPr>
          <p:cNvPr id="110" name="Rectangle 42"/>
          <p:cNvSpPr>
            <a:spLocks noChangeArrowheads="1"/>
          </p:cNvSpPr>
          <p:nvPr/>
        </p:nvSpPr>
        <p:spPr bwMode="auto">
          <a:xfrm>
            <a:off x="4279902" y="2861735"/>
            <a:ext cx="3337452"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Medical College Complex</a:t>
            </a:r>
          </a:p>
        </p:txBody>
      </p:sp>
      <p:sp>
        <p:nvSpPr>
          <p:cNvPr id="111" name="Line 94"/>
          <p:cNvSpPr>
            <a:spLocks noChangeShapeType="1"/>
          </p:cNvSpPr>
          <p:nvPr/>
        </p:nvSpPr>
        <p:spPr bwMode="auto">
          <a:xfrm>
            <a:off x="3947160" y="7863417"/>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12" name="Line 95"/>
          <p:cNvSpPr>
            <a:spLocks noChangeShapeType="1"/>
          </p:cNvSpPr>
          <p:nvPr/>
        </p:nvSpPr>
        <p:spPr bwMode="auto">
          <a:xfrm>
            <a:off x="6743701" y="5403850"/>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13" name="Freeform 96"/>
          <p:cNvSpPr>
            <a:spLocks/>
          </p:cNvSpPr>
          <p:nvPr/>
        </p:nvSpPr>
        <p:spPr bwMode="auto">
          <a:xfrm>
            <a:off x="4130040" y="7696200"/>
            <a:ext cx="6156960" cy="495300"/>
          </a:xfrm>
          <a:custGeom>
            <a:avLst/>
            <a:gdLst/>
            <a:ahLst/>
            <a:cxnLst>
              <a:cxn ang="0">
                <a:pos x="0" y="413"/>
              </a:cxn>
              <a:cxn ang="0">
                <a:pos x="0" y="0"/>
              </a:cxn>
              <a:cxn ang="0">
                <a:pos x="4244" y="0"/>
              </a:cxn>
              <a:cxn ang="0">
                <a:pos x="4244" y="413"/>
              </a:cxn>
              <a:cxn ang="0">
                <a:pos x="0" y="413"/>
              </a:cxn>
              <a:cxn ang="0">
                <a:pos x="0" y="413"/>
              </a:cxn>
            </a:cxnLst>
            <a:rect l="0" t="0" r="r" b="b"/>
            <a:pathLst>
              <a:path w="4244" h="413">
                <a:moveTo>
                  <a:pt x="0" y="413"/>
                </a:moveTo>
                <a:lnTo>
                  <a:pt x="0" y="0"/>
                </a:lnTo>
                <a:lnTo>
                  <a:pt x="4244" y="0"/>
                </a:lnTo>
                <a:lnTo>
                  <a:pt x="4244" y="413"/>
                </a:lnTo>
                <a:lnTo>
                  <a:pt x="0" y="413"/>
                </a:lnTo>
                <a:lnTo>
                  <a:pt x="0" y="413"/>
                </a:lnTo>
                <a:close/>
              </a:path>
            </a:pathLst>
          </a:custGeom>
          <a:solidFill>
            <a:srgbClr val="B2AA9C"/>
          </a:solidFill>
          <a:ln w="9525">
            <a:noFill/>
            <a:round/>
            <a:headEnd/>
            <a:tailEnd/>
          </a:ln>
        </p:spPr>
        <p:txBody>
          <a:bodyPr lIns="135852" tIns="67926" rIns="135852" bIns="67926"/>
          <a:lstStyle/>
          <a:p>
            <a:endParaRPr lang="en-US"/>
          </a:p>
        </p:txBody>
      </p:sp>
      <p:sp>
        <p:nvSpPr>
          <p:cNvPr id="114" name="Freeform 97"/>
          <p:cNvSpPr>
            <a:spLocks/>
          </p:cNvSpPr>
          <p:nvPr/>
        </p:nvSpPr>
        <p:spPr bwMode="auto">
          <a:xfrm>
            <a:off x="4061462" y="7696200"/>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92D050"/>
          </a:solidFill>
          <a:ln w="9525">
            <a:noFill/>
            <a:round/>
            <a:headEnd/>
            <a:tailEnd/>
          </a:ln>
        </p:spPr>
        <p:txBody>
          <a:bodyPr lIns="135852" tIns="67926" rIns="135852" bIns="67926"/>
          <a:lstStyle/>
          <a:p>
            <a:endParaRPr lang="en-US"/>
          </a:p>
        </p:txBody>
      </p:sp>
      <p:sp>
        <p:nvSpPr>
          <p:cNvPr id="115" name="Line 99"/>
          <p:cNvSpPr>
            <a:spLocks noChangeShapeType="1"/>
          </p:cNvSpPr>
          <p:nvPr/>
        </p:nvSpPr>
        <p:spPr bwMode="auto">
          <a:xfrm>
            <a:off x="3931920" y="6576484"/>
            <a:ext cx="0" cy="2117"/>
          </a:xfrm>
          <a:prstGeom prst="line">
            <a:avLst/>
          </a:prstGeom>
          <a:noFill/>
          <a:ln w="8890">
            <a:solidFill>
              <a:srgbClr val="000000"/>
            </a:solidFill>
            <a:round/>
            <a:headEnd/>
            <a:tailEnd/>
          </a:ln>
        </p:spPr>
        <p:txBody>
          <a:bodyPr lIns="135852" tIns="67926" rIns="135852" bIns="67926"/>
          <a:lstStyle/>
          <a:p>
            <a:endParaRPr lang="en-US"/>
          </a:p>
        </p:txBody>
      </p:sp>
      <p:sp>
        <p:nvSpPr>
          <p:cNvPr id="116" name="Line 100"/>
          <p:cNvSpPr>
            <a:spLocks noChangeShapeType="1"/>
          </p:cNvSpPr>
          <p:nvPr/>
        </p:nvSpPr>
        <p:spPr bwMode="auto">
          <a:xfrm>
            <a:off x="3906520" y="6972301"/>
            <a:ext cx="0" cy="2116"/>
          </a:xfrm>
          <a:prstGeom prst="line">
            <a:avLst/>
          </a:prstGeom>
          <a:noFill/>
          <a:ln w="8890">
            <a:solidFill>
              <a:srgbClr val="000000"/>
            </a:solidFill>
            <a:round/>
            <a:headEnd/>
            <a:tailEnd/>
          </a:ln>
        </p:spPr>
        <p:txBody>
          <a:bodyPr lIns="135852" tIns="67926" rIns="135852" bIns="67926"/>
          <a:lstStyle/>
          <a:p>
            <a:endParaRPr lang="en-US"/>
          </a:p>
        </p:txBody>
      </p:sp>
      <p:sp>
        <p:nvSpPr>
          <p:cNvPr id="118" name="Freeform 102"/>
          <p:cNvSpPr>
            <a:spLocks/>
          </p:cNvSpPr>
          <p:nvPr/>
        </p:nvSpPr>
        <p:spPr bwMode="auto">
          <a:xfrm>
            <a:off x="4046222" y="6508751"/>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noFill/>
          <a:ln w="9525">
            <a:noFill/>
            <a:round/>
            <a:headEnd/>
            <a:tailEnd/>
          </a:ln>
        </p:spPr>
        <p:txBody>
          <a:bodyPr lIns="135852" tIns="67926" rIns="135852" bIns="67926"/>
          <a:lstStyle/>
          <a:p>
            <a:endParaRPr lang="en-US"/>
          </a:p>
        </p:txBody>
      </p:sp>
      <p:sp>
        <p:nvSpPr>
          <p:cNvPr id="120" name="Rectangle 43"/>
          <p:cNvSpPr>
            <a:spLocks noChangeArrowheads="1"/>
          </p:cNvSpPr>
          <p:nvPr/>
        </p:nvSpPr>
        <p:spPr bwMode="auto">
          <a:xfrm>
            <a:off x="4267200" y="7842251"/>
            <a:ext cx="4563750"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Educational  Infrastructure Projects</a:t>
            </a:r>
          </a:p>
        </p:txBody>
      </p:sp>
      <p:pic>
        <p:nvPicPr>
          <p:cNvPr id="122" name="Picture 3"/>
          <p:cNvPicPr>
            <a:picLocks noChangeAspect="1" noChangeArrowheads="1"/>
          </p:cNvPicPr>
          <p:nvPr/>
        </p:nvPicPr>
        <p:blipFill>
          <a:blip r:embed="rId2" cstate="print"/>
          <a:srcRect/>
          <a:stretch>
            <a:fillRect/>
          </a:stretch>
        </p:blipFill>
        <p:spPr bwMode="auto">
          <a:xfrm>
            <a:off x="10496550" y="1447800"/>
            <a:ext cx="3829050" cy="7105650"/>
          </a:xfrm>
          <a:prstGeom prst="rect">
            <a:avLst/>
          </a:prstGeom>
          <a:noFill/>
          <a:ln w="9525">
            <a:noFill/>
            <a:miter lim="800000"/>
            <a:headEnd/>
            <a:tailEnd/>
          </a:ln>
          <a:effectLst/>
        </p:spPr>
      </p:pic>
      <p:sp>
        <p:nvSpPr>
          <p:cNvPr id="42" name="Text Box 88"/>
          <p:cNvSpPr txBox="1">
            <a:spLocks noChangeArrowheads="1"/>
          </p:cNvSpPr>
          <p:nvPr/>
        </p:nvSpPr>
        <p:spPr bwMode="auto">
          <a:xfrm>
            <a:off x="198120" y="1600200"/>
            <a:ext cx="2849880" cy="6571504"/>
          </a:xfrm>
          <a:prstGeom prst="rect">
            <a:avLst/>
          </a:prstGeom>
          <a:solidFill>
            <a:schemeClr val="tx2">
              <a:lumMod val="20000"/>
              <a:lumOff val="80000"/>
            </a:schemeClr>
          </a:solidFill>
          <a:ln w="9525" algn="ctr">
            <a:noFill/>
            <a:miter lim="800000"/>
            <a:headEnd/>
            <a:tailEnd/>
          </a:ln>
          <a:effectLst/>
        </p:spPr>
        <p:txBody>
          <a:bodyPr wrap="square" lIns="135852" tIns="67926" rIns="135852" bIns="67926">
            <a:spAutoFit/>
          </a:bodyPr>
          <a:lstStyle/>
          <a:p>
            <a:pPr algn="ctr">
              <a:lnSpc>
                <a:spcPct val="135000"/>
              </a:lnSpc>
              <a:spcBef>
                <a:spcPct val="50000"/>
              </a:spcBef>
            </a:pPr>
            <a:r>
              <a:rPr lang="en-US" sz="2080" b="1" dirty="0">
                <a:effectLst>
                  <a:outerShdw blurRad="38100" dist="38100" dir="2700000" algn="tl">
                    <a:srgbClr val="FFFFFF"/>
                  </a:outerShdw>
                </a:effectLst>
              </a:rPr>
              <a:t>Preparation of Master Plan, Detailed Design Engineering, Drawings &amp; Estimates, Tendering process, Bid Evaluation, Project Management Consultancy,    Third Party Quality Control / Assurance, Value Engineering, Technical Audit</a:t>
            </a:r>
          </a:p>
        </p:txBody>
      </p:sp>
      <p:cxnSp>
        <p:nvCxnSpPr>
          <p:cNvPr id="44" name="Straight Connector 43"/>
          <p:cNvCxnSpPr/>
          <p:nvPr/>
        </p:nvCxnSpPr>
        <p:spPr>
          <a:xfrm>
            <a:off x="762000" y="8382000"/>
            <a:ext cx="4419600" cy="1588"/>
          </a:xfrm>
          <a:prstGeom prst="line">
            <a:avLst/>
          </a:prstGeom>
          <a:ln w="12700" cmpd="dbl">
            <a:prstDash val="sysDot"/>
          </a:ln>
        </p:spPr>
        <p:style>
          <a:lnRef idx="1">
            <a:schemeClr val="accent1"/>
          </a:lnRef>
          <a:fillRef idx="0">
            <a:schemeClr val="accent1"/>
          </a:fillRef>
          <a:effectRef idx="0">
            <a:schemeClr val="accent1"/>
          </a:effectRef>
          <a:fontRef idx="minor">
            <a:schemeClr val="tx1"/>
          </a:fontRef>
        </p:style>
      </p:cxnSp>
      <p:sp>
        <p:nvSpPr>
          <p:cNvPr id="46" name="Freeform 29"/>
          <p:cNvSpPr>
            <a:spLocks/>
          </p:cNvSpPr>
          <p:nvPr/>
        </p:nvSpPr>
        <p:spPr bwMode="auto">
          <a:xfrm>
            <a:off x="4038600" y="6515100"/>
            <a:ext cx="6159499" cy="495300"/>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92D050"/>
          </a:solidFill>
          <a:ln w="9525">
            <a:noFill/>
            <a:round/>
            <a:headEnd/>
            <a:tailEnd/>
          </a:ln>
        </p:spPr>
        <p:txBody>
          <a:bodyPr lIns="135852" tIns="67926" rIns="135852" bIns="67926"/>
          <a:lstStyle/>
          <a:p>
            <a:endParaRPr lang="en-US"/>
          </a:p>
        </p:txBody>
      </p:sp>
      <p:sp>
        <p:nvSpPr>
          <p:cNvPr id="48" name="Rectangle 38"/>
          <p:cNvSpPr>
            <a:spLocks noChangeArrowheads="1"/>
          </p:cNvSpPr>
          <p:nvPr/>
        </p:nvSpPr>
        <p:spPr bwMode="auto">
          <a:xfrm>
            <a:off x="4191000" y="6629400"/>
            <a:ext cx="2426498" cy="290849"/>
          </a:xfrm>
          <a:prstGeom prst="rect">
            <a:avLst/>
          </a:prstGeom>
          <a:noFill/>
          <a:ln w="9525">
            <a:noFill/>
            <a:miter lim="800000"/>
            <a:headEnd/>
            <a:tailEnd/>
          </a:ln>
        </p:spPr>
        <p:txBody>
          <a:bodyPr wrap="none" lIns="0" tIns="0" rIns="0" bIns="0">
            <a:spAutoFit/>
          </a:bodyPr>
          <a:lstStyle/>
          <a:p>
            <a:pPr defTabSz="1292485">
              <a:lnSpc>
                <a:spcPct val="90000"/>
              </a:lnSpc>
              <a:spcBef>
                <a:spcPct val="50000"/>
              </a:spcBef>
            </a:pPr>
            <a:r>
              <a:rPr lang="en-US" sz="2100" b="1" dirty="0">
                <a:solidFill>
                  <a:srgbClr val="000000"/>
                </a:solidFill>
                <a:latin typeface="Arial" charset="0"/>
              </a:rPr>
              <a:t> Training </a:t>
            </a:r>
            <a:r>
              <a:rPr lang="en-US" sz="2100" b="1" dirty="0" err="1">
                <a:solidFill>
                  <a:srgbClr val="000000"/>
                </a:solidFill>
                <a:latin typeface="Arial" charset="0"/>
              </a:rPr>
              <a:t>Centres</a:t>
            </a:r>
            <a:r>
              <a:rPr lang="en-US" sz="2100" b="1" dirty="0">
                <a:solidFill>
                  <a:srgbClr val="000000"/>
                </a:solidFill>
                <a:latin typeface="Arial" charset="0"/>
              </a:rPr>
              <a:t>,  </a:t>
            </a:r>
          </a:p>
        </p:txBody>
      </p:sp>
      <p:sp>
        <p:nvSpPr>
          <p:cNvPr id="45" name="Rectangle 44">
            <a:extLst>
              <a:ext uri="{FF2B5EF4-FFF2-40B4-BE49-F238E27FC236}">
                <a16:creationId xmlns:a16="http://schemas.microsoft.com/office/drawing/2014/main" id="{6180680D-03A8-4A4B-9FF4-034B389894DB}"/>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47" name="TextBox 46">
            <a:extLst>
              <a:ext uri="{FF2B5EF4-FFF2-40B4-BE49-F238E27FC236}">
                <a16:creationId xmlns:a16="http://schemas.microsoft.com/office/drawing/2014/main" id="{C0A3A762-B9CA-4DD4-BDBF-B974DA75E064}"/>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9" name="Rectangle 48">
            <a:extLst>
              <a:ext uri="{FF2B5EF4-FFF2-40B4-BE49-F238E27FC236}">
                <a16:creationId xmlns:a16="http://schemas.microsoft.com/office/drawing/2014/main" id="{55471F5D-24A4-4E9D-8B39-E9B8FA9B6B74}"/>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r>
              <a:rPr kumimoji="1" lang="en-US" sz="3200" b="1" dirty="0">
                <a:solidFill>
                  <a:schemeClr val="bg1"/>
                </a:solidFill>
                <a:latin typeface="Franklin Gothic Book" pitchFamily="34" charset="0"/>
              </a:rPr>
              <a:t> </a:t>
            </a:r>
            <a:r>
              <a:rPr kumimoji="1" lang="en-US" sz="2800" b="1" dirty="0">
                <a:solidFill>
                  <a:schemeClr val="bg1"/>
                </a:solidFill>
                <a:latin typeface="Franklin Gothic Book" pitchFamily="34" charset="0"/>
              </a:rPr>
              <a:t>Consultancy Services – Educational Institutions Sector</a:t>
            </a:r>
            <a:endParaRPr lang="en-US" sz="2400" b="1" dirty="0">
              <a:solidFill>
                <a:schemeClr val="bg1"/>
              </a:solidFill>
              <a:latin typeface="Franklin Gothic Book" pitchFamily="34" charset="0"/>
            </a:endParaRPr>
          </a:p>
          <a:p>
            <a:pPr>
              <a:lnSpc>
                <a:spcPts val="2488"/>
              </a:lnSpc>
            </a:pPr>
            <a:endParaRPr lang="en-US" sz="1800" i="1" dirty="0">
              <a:solidFill>
                <a:schemeClr val="bg1"/>
              </a:solidFill>
              <a:latin typeface="Helvetica Neue Light"/>
              <a:ea typeface="Helvetica Neue Light"/>
              <a:cs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ChangeArrowheads="1"/>
          </p:cNvSpPr>
          <p:nvPr/>
        </p:nvSpPr>
        <p:spPr bwMode="auto">
          <a:xfrm>
            <a:off x="121921" y="5913970"/>
            <a:ext cx="274254" cy="552590"/>
          </a:xfrm>
          <a:prstGeom prst="rect">
            <a:avLst/>
          </a:prstGeom>
          <a:noFill/>
          <a:ln w="9525">
            <a:noFill/>
            <a:miter lim="800000"/>
          </a:ln>
        </p:spPr>
        <p:txBody>
          <a:bodyPr wrap="none" lIns="135769" tIns="67883" rIns="135769" bIns="67883" anchor="ctr">
            <a:spAutoFit/>
          </a:bodyPr>
          <a:lstStyle/>
          <a:p>
            <a:pPr marL="0" marR="0" lvl="0" indent="0" algn="l" defTabSz="1356642" rtl="0" eaLnBrk="1" fontAlgn="base" latinLnBrk="0" hangingPunct="1">
              <a:lnSpc>
                <a:spcPct val="100000"/>
              </a:lnSpc>
              <a:spcBef>
                <a:spcPct val="0"/>
              </a:spcBef>
              <a:spcAft>
                <a:spcPct val="0"/>
              </a:spcAft>
              <a:buClrTx/>
              <a:buSzTx/>
              <a:buFontTx/>
              <a:buNone/>
              <a:tabLst/>
              <a:defRPr/>
            </a:pPr>
            <a:endParaRPr kumimoji="0" lang="en-US" sz="27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15" name="Rectangle 14"/>
          <p:cNvSpPr/>
          <p:nvPr/>
        </p:nvSpPr>
        <p:spPr>
          <a:xfrm>
            <a:off x="1143000" y="7620000"/>
            <a:ext cx="12344400" cy="1200282"/>
          </a:xfrm>
          <a:prstGeom prst="rect">
            <a:avLst/>
          </a:prstGeom>
        </p:spPr>
        <p:txBody>
          <a:bodyPr wrap="square" lIns="182789" tIns="45697" rIns="91394" bIns="45697">
            <a:spAutoFit/>
          </a:bodyPr>
          <a:lstStyle/>
          <a:p>
            <a:pPr marL="0" marR="0" lvl="0" indent="-228600" algn="just" defTabSz="913765" rtl="0" eaLnBrk="1" fontAlgn="b" latinLnBrk="0" hangingPunct="1">
              <a:lnSpc>
                <a:spcPct val="150000"/>
              </a:lnSpc>
              <a:spcBef>
                <a:spcPct val="0"/>
              </a:spcBef>
              <a:spcAft>
                <a:spcPct val="0"/>
              </a:spcAft>
              <a:buClrTx/>
              <a:buSzTx/>
              <a:buFontTx/>
              <a:buNone/>
              <a:tabLst/>
              <a:defRPr/>
            </a:pPr>
            <a:r>
              <a:rPr kumimoji="0" lang="en-GB" sz="1600" b="1" i="0" u="none" strike="noStrike" kern="1200" cap="none" spc="0" normalizeH="0" baseline="0" noProof="0" dirty="0">
                <a:ln>
                  <a:noFill/>
                </a:ln>
                <a:solidFill>
                  <a:srgbClr val="0070C0"/>
                </a:solidFill>
                <a:effectLst/>
                <a:uLnTx/>
                <a:uFillTx/>
                <a:latin typeface="Times New Roman" panose="02020603050405020304" pitchFamily="18" charset="0"/>
                <a:ea typeface="+mn-ea"/>
                <a:cs typeface="Arial" pitchFamily="34" charset="0"/>
              </a:rPr>
              <a:t>Expertise available for MASTER PLANNING,  ARCHITECTURAL PLANNING &amp; DESIGN, LAND SCAPE DESIGN, STRUCTURAL DESIGN, UTILITIES DESIGN, DETAILED DRAWINGS &amp; COSTING, TENDERING PROCESS, PROJECT CO-ORDINATION, CONSTRUCTION SUPERVISION, DUE DELIGENCE, TECHNICAL AUDIT, PROJECT MANAGEMENT CONSULTANCY</a:t>
            </a:r>
            <a:endParaRPr kumimoji="0" lang="en-GB"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Arial" pitchFamily="34" charset="0"/>
            </a:endParaRPr>
          </a:p>
        </p:txBody>
      </p:sp>
      <p:pic>
        <p:nvPicPr>
          <p:cNvPr id="16" name="Picture 2"/>
          <p:cNvPicPr>
            <a:picLocks noChangeArrowheads="1"/>
          </p:cNvPicPr>
          <p:nvPr/>
        </p:nvPicPr>
        <p:blipFill>
          <a:blip r:embed="rId3" cstate="print">
            <a:lum bright="33000" contrast="-33000"/>
          </a:blip>
          <a:srcRect/>
          <a:stretch>
            <a:fillRect/>
          </a:stretch>
        </p:blipFill>
        <p:spPr bwMode="auto">
          <a:xfrm>
            <a:off x="5257800" y="1219200"/>
            <a:ext cx="4038600" cy="25908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25601" name="Picture 1"/>
          <p:cNvPicPr>
            <a:picLocks noChangeAspect="1" noChangeArrowheads="1"/>
          </p:cNvPicPr>
          <p:nvPr/>
        </p:nvPicPr>
        <p:blipFill>
          <a:blip r:embed="rId4"/>
          <a:srcRect/>
          <a:stretch>
            <a:fillRect/>
          </a:stretch>
        </p:blipFill>
        <p:spPr bwMode="auto">
          <a:xfrm>
            <a:off x="990600" y="1215350"/>
            <a:ext cx="3886199" cy="259465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25602" name="Picture 2"/>
          <p:cNvPicPr>
            <a:picLocks noChangeAspect="1" noChangeArrowheads="1"/>
          </p:cNvPicPr>
          <p:nvPr/>
        </p:nvPicPr>
        <p:blipFill>
          <a:blip r:embed="rId5"/>
          <a:srcRect/>
          <a:stretch>
            <a:fillRect/>
          </a:stretch>
        </p:blipFill>
        <p:spPr bwMode="auto">
          <a:xfrm>
            <a:off x="9601200" y="1166327"/>
            <a:ext cx="3886200" cy="264367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25603" name="Picture 3"/>
          <p:cNvPicPr>
            <a:picLocks noChangeAspect="1" noChangeArrowheads="1"/>
          </p:cNvPicPr>
          <p:nvPr/>
        </p:nvPicPr>
        <p:blipFill>
          <a:blip r:embed="rId6"/>
          <a:srcRect/>
          <a:stretch>
            <a:fillRect/>
          </a:stretch>
        </p:blipFill>
        <p:spPr bwMode="auto">
          <a:xfrm>
            <a:off x="990600" y="4368354"/>
            <a:ext cx="3886200" cy="248964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2" name="Picture 3" descr="C:\Users\admin\Desktop\download (1).jpg"/>
          <p:cNvPicPr>
            <a:picLocks noChangeAspect="1" noChangeArrowheads="1"/>
          </p:cNvPicPr>
          <p:nvPr/>
        </p:nvPicPr>
        <p:blipFill>
          <a:blip r:embed="rId7"/>
          <a:srcRect/>
          <a:stretch>
            <a:fillRect/>
          </a:stretch>
        </p:blipFill>
        <p:spPr bwMode="auto">
          <a:xfrm>
            <a:off x="5257800" y="4332941"/>
            <a:ext cx="4038600" cy="252505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14" name="Picture 3" descr="Y:\9.00 Photographs\Aliah Univ\IMG_20141111_142333.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01200" y="4343400"/>
            <a:ext cx="3886200" cy="248716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 name="Rectangle 17"/>
          <p:cNvSpPr/>
          <p:nvPr/>
        </p:nvSpPr>
        <p:spPr>
          <a:xfrm>
            <a:off x="9753600" y="3886200"/>
            <a:ext cx="3505200" cy="492432"/>
          </a:xfrm>
          <a:prstGeom prst="rect">
            <a:avLst/>
          </a:prstGeom>
          <a:noFill/>
          <a:ln w="9525">
            <a:noFill/>
            <a:miter lim="800000"/>
          </a:ln>
          <a:effectLst/>
        </p:spPr>
        <p:txBody>
          <a:bodyPr wrap="square" lIns="91428" tIns="45715" rIns="91428" bIns="45715">
            <a:spAutoFit/>
          </a:bodyPr>
          <a:lstStyle/>
          <a:p>
            <a:pPr marL="0" marR="0" lvl="0" indent="0" algn="ctr" defTabSz="135664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rPr>
              <a:t>CHANAKYA  NATIONAL  LAW  UNIVERSITY</a:t>
            </a:r>
          </a:p>
        </p:txBody>
      </p:sp>
      <p:sp>
        <p:nvSpPr>
          <p:cNvPr id="19" name="Rectangle 18"/>
          <p:cNvSpPr/>
          <p:nvPr/>
        </p:nvSpPr>
        <p:spPr>
          <a:xfrm>
            <a:off x="10744200" y="6934200"/>
            <a:ext cx="1928733" cy="492432"/>
          </a:xfrm>
          <a:prstGeom prst="rect">
            <a:avLst/>
          </a:prstGeom>
          <a:noFill/>
          <a:ln w="9525">
            <a:noFill/>
            <a:miter lim="800000"/>
          </a:ln>
          <a:effectLst/>
        </p:spPr>
        <p:txBody>
          <a:bodyPr wrap="square" lIns="91428" tIns="45715" rIns="91428" bIns="45715">
            <a:spAutoFit/>
          </a:bodyPr>
          <a:lstStyle/>
          <a:p>
            <a:pPr marL="0" marR="0" lvl="0" indent="0" algn="ctr" defTabSz="135664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rPr>
              <a:t>ALIAH UNIVERSITY CAMPUS </a:t>
            </a:r>
          </a:p>
        </p:txBody>
      </p:sp>
      <p:sp>
        <p:nvSpPr>
          <p:cNvPr id="20" name="Rectangle 19"/>
          <p:cNvSpPr/>
          <p:nvPr/>
        </p:nvSpPr>
        <p:spPr>
          <a:xfrm>
            <a:off x="5105400" y="7010400"/>
            <a:ext cx="3893822" cy="292388"/>
          </a:xfrm>
          <a:prstGeom prst="rect">
            <a:avLst/>
          </a:prstGeom>
          <a:noFill/>
          <a:ln w="9525">
            <a:noFill/>
            <a:miter lim="800000"/>
          </a:ln>
          <a:effectLst/>
        </p:spPr>
        <p:txBody>
          <a:bodyPr wrap="square" lIns="91428" tIns="45715" rIns="91428" bIns="45715">
            <a:spAutoFit/>
          </a:bodyPr>
          <a:lstStyle/>
          <a:p>
            <a:pPr marL="0" marR="0" lvl="0" indent="0" algn="ctr" defTabSz="135664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rPr>
              <a:t>INDIAN INSTITUTE OF TECHNOLOGY BOMBAY </a:t>
            </a:r>
          </a:p>
        </p:txBody>
      </p:sp>
      <p:sp>
        <p:nvSpPr>
          <p:cNvPr id="21" name="Rectangle 20"/>
          <p:cNvSpPr/>
          <p:nvPr/>
        </p:nvSpPr>
        <p:spPr>
          <a:xfrm>
            <a:off x="838200" y="3962400"/>
            <a:ext cx="3893822" cy="292388"/>
          </a:xfrm>
          <a:prstGeom prst="rect">
            <a:avLst/>
          </a:prstGeom>
          <a:noFill/>
          <a:ln w="9525">
            <a:noFill/>
            <a:miter lim="800000"/>
          </a:ln>
          <a:effectLst/>
        </p:spPr>
        <p:txBody>
          <a:bodyPr wrap="square" lIns="91428" tIns="45715" rIns="91428" bIns="45715">
            <a:spAutoFit/>
          </a:bodyPr>
          <a:lstStyle/>
          <a:p>
            <a:pPr marL="0" marR="0" lvl="0" indent="0" algn="ctr" defTabSz="135664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rPr>
              <a:t>SJPN, Bhopal </a:t>
            </a:r>
          </a:p>
        </p:txBody>
      </p:sp>
      <p:sp>
        <p:nvSpPr>
          <p:cNvPr id="22" name="Rectangle 21"/>
          <p:cNvSpPr/>
          <p:nvPr/>
        </p:nvSpPr>
        <p:spPr>
          <a:xfrm>
            <a:off x="1143000" y="6975168"/>
            <a:ext cx="3200400" cy="646321"/>
          </a:xfrm>
          <a:prstGeom prst="rect">
            <a:avLst/>
          </a:prstGeom>
          <a:noFill/>
          <a:ln w="9525">
            <a:noFill/>
            <a:miter lim="800000"/>
          </a:ln>
          <a:effectLst/>
        </p:spPr>
        <p:txBody>
          <a:bodyPr wrap="square" lIns="91428" tIns="45715" rIns="91428" bIns="45715">
            <a:spAutoFit/>
          </a:bodyPr>
          <a:lstStyle/>
          <a:p>
            <a:pPr marL="0" marR="0" lvl="0" indent="0" algn="ctr" defTabSz="1356642"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rPr>
              <a:t>PEOPLE’S COLLEGE OF DENTAL SCIENCE AND RESEARCH </a:t>
            </a:r>
            <a:r>
              <a:rPr kumimoji="0" lang="en-US" sz="12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rPr>
              <a:t>BHOPAL, MADHYA PRADESH</a:t>
            </a:r>
          </a:p>
        </p:txBody>
      </p:sp>
      <p:sp>
        <p:nvSpPr>
          <p:cNvPr id="23" name="TextBox 15"/>
          <p:cNvSpPr txBox="1">
            <a:spLocks noChangeArrowheads="1"/>
          </p:cNvSpPr>
          <p:nvPr/>
        </p:nvSpPr>
        <p:spPr bwMode="auto">
          <a:xfrm>
            <a:off x="5562600" y="3886200"/>
            <a:ext cx="3352800" cy="492432"/>
          </a:xfrm>
          <a:prstGeom prst="rect">
            <a:avLst/>
          </a:prstGeom>
          <a:noFill/>
          <a:ln w="9525">
            <a:noFill/>
            <a:miter lim="800000"/>
          </a:ln>
          <a:effectLst/>
        </p:spPr>
        <p:txBody>
          <a:bodyPr wrap="square" lIns="91428" tIns="45715" rIns="91428" bIns="45715">
            <a:spAutoFit/>
          </a:bodyPr>
          <a:lstStyle/>
          <a:p>
            <a:pPr marL="0" marR="0" lvl="0" indent="0" algn="ctr" defTabSz="135664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rPr>
              <a:t>ALOK PUBLIC SCHOOL </a:t>
            </a:r>
            <a:r>
              <a:rPr kumimoji="0" lang="en-US" sz="1300" b="0" i="0" u="none" strike="noStrike" kern="1200" cap="none" spc="0" normalizeH="0" baseline="0" noProof="0" dirty="0" err="1">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rPr>
              <a:t>Silvassa</a:t>
            </a:r>
            <a:r>
              <a:rPr kumimoji="0" lang="en-US" sz="13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rPr>
              <a:t>, Gujarat</a:t>
            </a:r>
          </a:p>
          <a:p>
            <a:pPr marL="0" marR="0" lvl="0" indent="0" algn="ctr" defTabSz="135664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000099"/>
              </a:solidFill>
              <a:effectLst>
                <a:outerShdw blurRad="38100" dist="38100" dir="2700000" algn="tl">
                  <a:srgbClr val="C0C0C0"/>
                </a:outerShdw>
              </a:effectLst>
              <a:uLnTx/>
              <a:uFillTx/>
              <a:latin typeface="Times New Roman" panose="02020603050405020304" pitchFamily="18" charset="0"/>
              <a:ea typeface="+mn-ea"/>
              <a:cs typeface="Arial" pitchFamily="34" charset="0"/>
            </a:endParaRPr>
          </a:p>
        </p:txBody>
      </p:sp>
      <p:sp>
        <p:nvSpPr>
          <p:cNvPr id="27" name="Rectangle 26">
            <a:extLst>
              <a:ext uri="{FF2B5EF4-FFF2-40B4-BE49-F238E27FC236}">
                <a16:creationId xmlns:a16="http://schemas.microsoft.com/office/drawing/2014/main" id="{903E3308-9D56-43B8-B580-3A50DA2B78E5}"/>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28" name="TextBox 27">
            <a:extLst>
              <a:ext uri="{FF2B5EF4-FFF2-40B4-BE49-F238E27FC236}">
                <a16:creationId xmlns:a16="http://schemas.microsoft.com/office/drawing/2014/main" id="{375506F8-6D20-4FE4-963A-4B8DF339F166}"/>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24" name="Rectangle 23">
            <a:extLst>
              <a:ext uri="{FF2B5EF4-FFF2-40B4-BE49-F238E27FC236}">
                <a16:creationId xmlns:a16="http://schemas.microsoft.com/office/drawing/2014/main" id="{D0515421-852C-4082-9702-A57DB672D783}"/>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marL="0" marR="0" lvl="0" indent="0" algn="l" defTabSz="1270635" rtl="0" eaLnBrk="1" fontAlgn="base" latinLnBrk="0" hangingPunct="1">
              <a:lnSpc>
                <a:spcPct val="110000"/>
              </a:lnSpc>
              <a:spcBef>
                <a:spcPct val="0"/>
              </a:spcBef>
              <a:spcAft>
                <a:spcPct val="0"/>
              </a:spcAft>
              <a:buClrTx/>
              <a:buSzTx/>
              <a:buFontTx/>
              <a:buNone/>
              <a:tabLst/>
              <a:defRPr/>
            </a:pPr>
            <a:r>
              <a:rPr kumimoji="1" lang="en-US" sz="2400" b="1" i="0" u="none" strike="noStrike" kern="1200" cap="none" spc="0" normalizeH="0" baseline="0" noProof="0" dirty="0">
                <a:ln>
                  <a:noFill/>
                </a:ln>
                <a:solidFill>
                  <a:prstClr val="white"/>
                </a:solidFill>
                <a:effectLst/>
                <a:uLnTx/>
                <a:uFillTx/>
                <a:latin typeface="Franklin Gothic Book" pitchFamily="34" charset="0"/>
                <a:ea typeface="+mn-ea"/>
                <a:cs typeface="Arial" pitchFamily="34" charset="0"/>
                <a:sym typeface="+mn-ea"/>
              </a:rPr>
              <a:t>Consultancy Services - Educational Institutions Sector </a:t>
            </a:r>
            <a:r>
              <a:rPr kumimoji="1" lang="en-US" sz="3200" b="1" dirty="0">
                <a:solidFill>
                  <a:schemeClr val="bg1"/>
                </a:solidFill>
                <a:latin typeface="Franklin Gothic Book" pitchFamily="34" charset="0"/>
              </a:rPr>
              <a:t>– </a:t>
            </a:r>
            <a:r>
              <a:rPr kumimoji="1" lang="en-US" sz="2400" b="1" dirty="0">
                <a:solidFill>
                  <a:schemeClr val="bg1"/>
                </a:solidFill>
                <a:latin typeface="Franklin Gothic Book" pitchFamily="34" charset="0"/>
              </a:rPr>
              <a:t>Projects / Clients</a:t>
            </a:r>
            <a:endParaRPr kumimoji="1" lang="en-US" sz="2400" b="1" i="0" u="none" strike="noStrike" kern="1200" cap="none" spc="0" normalizeH="0" baseline="0" noProof="0" dirty="0">
              <a:ln>
                <a:noFill/>
              </a:ln>
              <a:solidFill>
                <a:prstClr val="white"/>
              </a:solidFill>
              <a:effectLst/>
              <a:uLnTx/>
              <a:uFillTx/>
              <a:latin typeface="Franklin Gothic Book" pitchFamily="34" charset="0"/>
              <a:ea typeface="+mn-ea"/>
              <a:cs typeface="Arial" pitchFamily="34" charset="0"/>
              <a:sym typeface="+mn-ea"/>
            </a:endParaRPr>
          </a:p>
          <a:p>
            <a:pPr>
              <a:lnSpc>
                <a:spcPts val="2488"/>
              </a:lnSpc>
            </a:pPr>
            <a:endParaRPr lang="en-US" sz="1800" i="1" dirty="0">
              <a:solidFill>
                <a:schemeClr val="bg1"/>
              </a:solidFill>
              <a:latin typeface="Helvetica Neue Light"/>
              <a:ea typeface="Helvetica Neue Light"/>
              <a:cs typeface="Helvetica Neue Light"/>
            </a:endParaRPr>
          </a:p>
        </p:txBody>
      </p:sp>
      <p:sp>
        <p:nvSpPr>
          <p:cNvPr id="25" name="Slide Number Placeholder 2">
            <a:extLst>
              <a:ext uri="{FF2B5EF4-FFF2-40B4-BE49-F238E27FC236}">
                <a16:creationId xmlns:a16="http://schemas.microsoft.com/office/drawing/2014/main" id="{0FAA7D6A-EBBF-494B-AA06-6C8B3F6D1AF5}"/>
              </a:ext>
            </a:extLst>
          </p:cNvPr>
          <p:cNvSpPr>
            <a:spLocks noGrp="1"/>
          </p:cNvSpPr>
          <p:nvPr>
            <p:ph type="sldNum" sz="quarter" idx="10"/>
          </p:nvPr>
        </p:nvSpPr>
        <p:spPr>
          <a:xfrm>
            <a:off x="10485438" y="8475663"/>
            <a:ext cx="3413125" cy="485775"/>
          </a:xfrm>
        </p:spPr>
        <p:txBody>
          <a:bodyPr/>
          <a:lstStyle/>
          <a:p>
            <a:pPr>
              <a:defRPr/>
            </a:pPr>
            <a:fld id="{A60EE9FB-A275-470A-BB61-962D504AF681}" type="slidenum">
              <a:rPr lang="en-US" smtClean="0"/>
              <a:pPr>
                <a:defRPr/>
              </a:pPr>
              <a:t>8</a:t>
            </a:fld>
            <a:endParaRPr 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Box 9"/>
          <p:cNvSpPr txBox="1">
            <a:spLocks noChangeArrowheads="1"/>
          </p:cNvSpPr>
          <p:nvPr/>
        </p:nvSpPr>
        <p:spPr bwMode="auto">
          <a:xfrm>
            <a:off x="7346950" y="4425950"/>
            <a:ext cx="6145213" cy="193675"/>
          </a:xfrm>
          <a:prstGeom prst="rect">
            <a:avLst/>
          </a:prstGeom>
          <a:noFill/>
          <a:ln w="9525">
            <a:noFill/>
            <a:miter lim="800000"/>
            <a:headEnd/>
            <a:tailEnd/>
          </a:ln>
        </p:spPr>
        <p:txBody>
          <a:bodyPr lIns="0" tIns="0" rIns="0" bIns="0">
            <a:spAutoFit/>
          </a:bodyPr>
          <a:lstStyle/>
          <a:p>
            <a:pPr>
              <a:lnSpc>
                <a:spcPts val="1513"/>
              </a:lnSpc>
            </a:pPr>
            <a:endParaRPr lang="en-US" sz="4800">
              <a:solidFill>
                <a:srgbClr val="BFBFBF"/>
              </a:solidFill>
              <a:latin typeface="Franklin Gothic Book" pitchFamily="34" charset="0"/>
              <a:ea typeface="Franklin Gothic Book" pitchFamily="34" charset="0"/>
              <a:cs typeface="Franklin Gothic Book" pitchFamily="34" charset="0"/>
            </a:endParaRPr>
          </a:p>
        </p:txBody>
      </p:sp>
      <p:sp>
        <p:nvSpPr>
          <p:cNvPr id="5" name="Rectangle 4">
            <a:extLst>
              <a:ext uri="{FF2B5EF4-FFF2-40B4-BE49-F238E27FC236}">
                <a16:creationId xmlns:a16="http://schemas.microsoft.com/office/drawing/2014/main" id="{551DEC07-A329-4892-852A-4F60AA4A1501}"/>
              </a:ext>
            </a:extLst>
          </p:cNvPr>
          <p:cNvSpPr/>
          <p:nvPr/>
        </p:nvSpPr>
        <p:spPr>
          <a:xfrm>
            <a:off x="0" y="-31173"/>
            <a:ext cx="14630400" cy="9144000"/>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7" name="TextBox 6">
            <a:extLst>
              <a:ext uri="{FF2B5EF4-FFF2-40B4-BE49-F238E27FC236}">
                <a16:creationId xmlns:a16="http://schemas.microsoft.com/office/drawing/2014/main" id="{88FD252F-9B74-496B-AD55-5C680093AA1F}"/>
              </a:ext>
            </a:extLst>
          </p:cNvPr>
          <p:cNvSpPr txBox="1"/>
          <p:nvPr/>
        </p:nvSpPr>
        <p:spPr>
          <a:xfrm>
            <a:off x="2133600" y="4724400"/>
            <a:ext cx="8909050" cy="523174"/>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lang="en-US" sz="2800" b="1" dirty="0">
                <a:solidFill>
                  <a:schemeClr val="bg1"/>
                </a:solidFill>
              </a:rPr>
              <a:t>Transwat</a:t>
            </a:r>
            <a:r>
              <a:rPr kumimoji="0" lang="en-US" sz="28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Techno-Engineering Services Ltd</a:t>
            </a:r>
          </a:p>
        </p:txBody>
      </p:sp>
      <p:sp>
        <p:nvSpPr>
          <p:cNvPr id="8" name="TextBox 7">
            <a:extLst>
              <a:ext uri="{FF2B5EF4-FFF2-40B4-BE49-F238E27FC236}">
                <a16:creationId xmlns:a16="http://schemas.microsoft.com/office/drawing/2014/main" id="{4ACCC04D-F343-4C88-8430-96D7F82A6DEB}"/>
              </a:ext>
            </a:extLst>
          </p:cNvPr>
          <p:cNvSpPr txBox="1"/>
          <p:nvPr/>
        </p:nvSpPr>
        <p:spPr>
          <a:xfrm>
            <a:off x="2971800" y="3581400"/>
            <a:ext cx="10756900" cy="2368551"/>
          </a:xfrm>
          <a:prstGeom prst="rect">
            <a:avLst/>
          </a:prstGeom>
          <a:noFill/>
        </p:spPr>
        <p:txBody>
          <a:bodyPr lIns="135845" tIns="67922" rIns="135845" bIns="67922">
            <a:spAutoFit/>
          </a:bodyPr>
          <a:lstStyle/>
          <a:p>
            <a:pPr defTabSz="1358524" fontAlgn="auto">
              <a:spcBef>
                <a:spcPts val="0"/>
              </a:spcBef>
              <a:spcAft>
                <a:spcPts val="0"/>
              </a:spcAft>
              <a:defRPr/>
            </a:pPr>
            <a:r>
              <a:rPr lang="en-US" sz="6500" dirty="0">
                <a:solidFill>
                  <a:srgbClr val="FF0000"/>
                </a:solidFill>
                <a:latin typeface="Franklin Gothic Book" pitchFamily="34" charset="0"/>
                <a:cs typeface="Helvetica Neue UltraLight"/>
              </a:rPr>
              <a:t>Key Institutional Projects </a:t>
            </a:r>
          </a:p>
          <a:p>
            <a:pPr defTabSz="1358524" fontAlgn="auto">
              <a:spcBef>
                <a:spcPts val="0"/>
              </a:spcBef>
              <a:spcAft>
                <a:spcPts val="0"/>
              </a:spcAft>
              <a:defRPr/>
            </a:pPr>
            <a:endParaRPr lang="en-US" sz="8000" dirty="0">
              <a:solidFill>
                <a:schemeClr val="bg1">
                  <a:lumMod val="95000"/>
                </a:schemeClr>
              </a:solidFill>
              <a:latin typeface="Franklin Gothic Book" pitchFamily="34" charset="0"/>
              <a:cs typeface="Helvetica Neue Ultra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2762</TotalTime>
  <Words>4977</Words>
  <Application>Microsoft Office PowerPoint</Application>
  <PresentationFormat>Custom</PresentationFormat>
  <Paragraphs>696</Paragraphs>
  <Slides>39</Slides>
  <Notes>12</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2</vt:i4>
      </vt:variant>
      <vt:variant>
        <vt:lpstr>Slide Titles</vt:lpstr>
      </vt:variant>
      <vt:variant>
        <vt:i4>39</vt:i4>
      </vt:variant>
    </vt:vector>
  </HeadingPairs>
  <TitlesOfParts>
    <vt:vector size="59" baseType="lpstr">
      <vt:lpstr>Gungsuh</vt:lpstr>
      <vt:lpstr>Microsoft JhengHei</vt:lpstr>
      <vt:lpstr>Arial</vt:lpstr>
      <vt:lpstr>Arial Black</vt:lpstr>
      <vt:lpstr>Artifakt Element Black</vt:lpstr>
      <vt:lpstr>Calibri</vt:lpstr>
      <vt:lpstr>Calibri Light</vt:lpstr>
      <vt:lpstr>Cambria</vt:lpstr>
      <vt:lpstr>Franklin Gothic Book</vt:lpstr>
      <vt:lpstr>Helvetica Neue Light</vt:lpstr>
      <vt:lpstr>Helvetica Neue UltraLight</vt:lpstr>
      <vt:lpstr>Myriad Pro</vt:lpstr>
      <vt:lpstr>Perpetua</vt:lpstr>
      <vt:lpstr>Times New Roman</vt:lpstr>
      <vt:lpstr>Wingdings</vt:lpstr>
      <vt:lpstr>Office Theme</vt:lpstr>
      <vt:lpstr>1_Office Theme</vt:lpstr>
      <vt:lpstr>2_Office Theme</vt:lpstr>
      <vt:lpstr>Photo Editor Photo</vt:lpstr>
      <vt:lpstr>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Clients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Clients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SULTAN</dc:creator>
  <cp:lastModifiedBy>Prasad Peri</cp:lastModifiedBy>
  <cp:revision>379</cp:revision>
  <dcterms:created xsi:type="dcterms:W3CDTF">2012-06-15T14:17:50Z</dcterms:created>
  <dcterms:modified xsi:type="dcterms:W3CDTF">2025-06-04T12:10:58Z</dcterms:modified>
</cp:coreProperties>
</file>